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1992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D1D62-984B-4EFA-9E88-C13EEBEE7FBD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6949-9446-4500-A43B-5312850EEF25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62358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ante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B5DE8-E022-40AA-B501-19267806FC56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Substituent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9438C-37BB-4257-8532-E67DCA36BA5B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6943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3336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u și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04615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14512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1437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carte de vizit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72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devărat sau fa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14161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6225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81338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9325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82172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04587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0024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1041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271604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19316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o-RO" smtClean="0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82E7-7F7C-49AF-B158-14C21BB0FC0A}" type="datetimeFigureOut">
              <a:rPr lang="ro-RO" smtClean="0"/>
              <a:t>25.10.2022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95383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o-RO" smtClean="0"/>
              <a:t>Clic pentru editare stil titlu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06F62-E675-4C44-A93A-07ED53C6492F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432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1520792"/>
            <a:ext cx="7772400" cy="466504"/>
          </a:xfrm>
        </p:spPr>
        <p:txBody>
          <a:bodyPr>
            <a:normAutofit fontScale="90000"/>
          </a:bodyPr>
          <a:lstStyle/>
          <a:p>
            <a:pPr algn="ctr"/>
            <a:r>
              <a:rPr lang="ro-RO" sz="1400" dirty="0">
                <a:solidFill>
                  <a:schemeClr val="tx1"/>
                </a:solidFill>
                <a:latin typeface="Algerian" panose="04020705040A02060702" pitchFamily="82" charset="0"/>
              </a:rPr>
              <a:t>PLANUL MANAGERIAL AL COORDONATORULUI PENTRU PROIECTE ȘI PROGRAME EDUCATIVE ŞCOLARE ŞI EXTRAŞCOLARE, AN ŞCOLAR </a:t>
            </a:r>
            <a:r>
              <a:rPr lang="ro-RO" sz="1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202</a:t>
            </a:r>
            <a:r>
              <a:rPr lang="en-US" sz="1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2</a:t>
            </a:r>
            <a:r>
              <a:rPr lang="ro-RO" sz="1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-202</a:t>
            </a:r>
            <a:r>
              <a:rPr lang="en-US" sz="14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3</a:t>
            </a:r>
            <a:endParaRPr lang="ro-RO" sz="14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41402" y="1987296"/>
            <a:ext cx="8880677" cy="476707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VIZIUNEA: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200" b="1" dirty="0" smtClean="0">
                <a:solidFill>
                  <a:schemeClr val="tx1"/>
                </a:solidFill>
              </a:rPr>
              <a:t>1.</a:t>
            </a:r>
            <a:r>
              <a:rPr lang="ro-RO" sz="2200" b="1" dirty="0" err="1" smtClean="0">
                <a:solidFill>
                  <a:schemeClr val="tx1"/>
                </a:solidFill>
              </a:rPr>
              <a:t>Recunoaşterea</a:t>
            </a:r>
            <a:r>
              <a:rPr lang="ro-RO" sz="2200" b="1" dirty="0" smtClean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activităţii</a:t>
            </a:r>
            <a:r>
              <a:rPr lang="ro-RO" sz="2200" b="1" dirty="0">
                <a:solidFill>
                  <a:schemeClr val="tx1"/>
                </a:solidFill>
              </a:rPr>
              <a:t> educative </a:t>
            </a:r>
            <a:r>
              <a:rPr lang="ro-RO" sz="2200" b="1" dirty="0" err="1">
                <a:solidFill>
                  <a:schemeClr val="tx1"/>
                </a:solidFill>
              </a:rPr>
              <a:t>şcolare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extraşcolare</a:t>
            </a:r>
            <a:r>
              <a:rPr lang="ro-RO" sz="2200" b="1" dirty="0">
                <a:solidFill>
                  <a:schemeClr val="tx1"/>
                </a:solidFill>
              </a:rPr>
              <a:t> ca dimensiune fundamentală a procesului instructiv - educativ;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2</a:t>
            </a:r>
            <a:r>
              <a:rPr lang="ro-RO" sz="2200" b="1" dirty="0">
                <a:solidFill>
                  <a:schemeClr val="tx1"/>
                </a:solidFill>
              </a:rPr>
              <a:t>. Întărirea statutului </a:t>
            </a:r>
            <a:r>
              <a:rPr lang="ro-RO" sz="2200" b="1" dirty="0" err="1">
                <a:solidFill>
                  <a:schemeClr val="tx1"/>
                </a:solidFill>
              </a:rPr>
              <a:t>activităţii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educaţionale</a:t>
            </a:r>
            <a:r>
              <a:rPr lang="ro-RO" sz="2200" b="1" dirty="0">
                <a:solidFill>
                  <a:schemeClr val="tx1"/>
                </a:solidFill>
              </a:rPr>
              <a:t> ca </a:t>
            </a:r>
            <a:r>
              <a:rPr lang="ro-RO" sz="2200" b="1" dirty="0" err="1">
                <a:solidFill>
                  <a:schemeClr val="tx1"/>
                </a:solidFill>
              </a:rPr>
              <a:t>spaţiu</a:t>
            </a:r>
            <a:r>
              <a:rPr lang="ro-RO" sz="2200" b="1" dirty="0">
                <a:solidFill>
                  <a:schemeClr val="tx1"/>
                </a:solidFill>
              </a:rPr>
              <a:t> de dezvoltare personală</a:t>
            </a:r>
            <a:r>
              <a:rPr lang="ro-RO" sz="2200" b="1" dirty="0" smtClean="0">
                <a:solidFill>
                  <a:schemeClr val="tx1"/>
                </a:solidFill>
              </a:rPr>
              <a:t>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3</a:t>
            </a:r>
            <a:r>
              <a:rPr lang="ro-RO" sz="2200" b="1" dirty="0">
                <a:solidFill>
                  <a:schemeClr val="tx1"/>
                </a:solidFill>
              </a:rPr>
              <a:t>. Valorificarea rolului definitoriu al </a:t>
            </a:r>
            <a:r>
              <a:rPr lang="ro-RO" sz="2200" b="1" dirty="0" err="1">
                <a:solidFill>
                  <a:schemeClr val="tx1"/>
                </a:solidFill>
              </a:rPr>
              <a:t>educaţiei</a:t>
            </a:r>
            <a:r>
              <a:rPr lang="ro-RO" sz="2200" b="1" dirty="0">
                <a:solidFill>
                  <a:schemeClr val="tx1"/>
                </a:solidFill>
              </a:rPr>
              <a:t> în pregătirea copiilor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contribuţia</a:t>
            </a:r>
            <a:r>
              <a:rPr lang="ro-RO" sz="2200" b="1" dirty="0">
                <a:solidFill>
                  <a:schemeClr val="tx1"/>
                </a:solidFill>
              </a:rPr>
              <a:t> în devenirea lor ca </a:t>
            </a:r>
            <a:r>
              <a:rPr lang="ro-RO" sz="2200" b="1" dirty="0" err="1">
                <a:solidFill>
                  <a:schemeClr val="tx1"/>
                </a:solidFill>
              </a:rPr>
              <a:t>cetăţeni</a:t>
            </a:r>
            <a:r>
              <a:rPr lang="ro-RO" sz="2200" b="1" dirty="0">
                <a:solidFill>
                  <a:schemeClr val="tx1"/>
                </a:solidFill>
              </a:rPr>
              <a:t> activi într-o societate dinamică, în continuă transformare, contribuind totodată la procesul permanent de </a:t>
            </a:r>
            <a:r>
              <a:rPr lang="ro-RO" sz="2200" b="1" dirty="0" err="1">
                <a:solidFill>
                  <a:schemeClr val="tx1"/>
                </a:solidFill>
              </a:rPr>
              <a:t>îmbunătăţire</a:t>
            </a:r>
            <a:r>
              <a:rPr lang="ro-RO" sz="2200" b="1" dirty="0">
                <a:solidFill>
                  <a:schemeClr val="tx1"/>
                </a:solidFill>
              </a:rPr>
              <a:t> a </a:t>
            </a:r>
            <a:r>
              <a:rPr lang="ro-RO" sz="2200" b="1" dirty="0" err="1">
                <a:solidFill>
                  <a:schemeClr val="tx1"/>
                </a:solidFill>
              </a:rPr>
              <a:t>calităţii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vieţii</a:t>
            </a:r>
            <a:r>
              <a:rPr lang="ro-RO" sz="2200" b="1" dirty="0">
                <a:solidFill>
                  <a:schemeClr val="tx1"/>
                </a:solidFill>
              </a:rPr>
              <a:t>.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4</a:t>
            </a:r>
            <a:r>
              <a:rPr lang="ro-RO" sz="2200" b="1" dirty="0">
                <a:solidFill>
                  <a:schemeClr val="tx1"/>
                </a:solidFill>
              </a:rPr>
              <a:t>. </a:t>
            </a:r>
            <a:r>
              <a:rPr lang="ro-RO" sz="2200" b="1" dirty="0" err="1">
                <a:solidFill>
                  <a:schemeClr val="tx1"/>
                </a:solidFill>
              </a:rPr>
              <a:t>Desfăşurare</a:t>
            </a:r>
            <a:r>
              <a:rPr lang="ro-RO" sz="2200" b="1" dirty="0">
                <a:solidFill>
                  <a:schemeClr val="tx1"/>
                </a:solidFill>
              </a:rPr>
              <a:t> a </a:t>
            </a:r>
            <a:r>
              <a:rPr lang="ro-RO" sz="2200" b="1" dirty="0" err="1">
                <a:solidFill>
                  <a:schemeClr val="tx1"/>
                </a:solidFill>
              </a:rPr>
              <a:t>activităţilor</a:t>
            </a:r>
            <a:r>
              <a:rPr lang="ro-RO" sz="2200" b="1" dirty="0">
                <a:solidFill>
                  <a:schemeClr val="tx1"/>
                </a:solidFill>
              </a:rPr>
              <a:t> didactice prin intermediul tehnologiei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al internetului,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5</a:t>
            </a:r>
            <a:r>
              <a:rPr lang="ro-RO" sz="2200" b="1" dirty="0">
                <a:solidFill>
                  <a:schemeClr val="tx1"/>
                </a:solidFill>
              </a:rPr>
              <a:t>. Aplicarea modelului </a:t>
            </a:r>
            <a:r>
              <a:rPr lang="ro-RO" sz="2200" b="1" dirty="0" err="1">
                <a:solidFill>
                  <a:schemeClr val="tx1"/>
                </a:solidFill>
              </a:rPr>
              <a:t>diversităţii</a:t>
            </a:r>
            <a:r>
              <a:rPr lang="ro-RO" sz="2200" b="1" dirty="0">
                <a:solidFill>
                  <a:schemeClr val="tx1"/>
                </a:solidFill>
              </a:rPr>
              <a:t> prin abordarea </a:t>
            </a:r>
            <a:r>
              <a:rPr lang="ro-RO" sz="2200" b="1" dirty="0" err="1">
                <a:solidFill>
                  <a:schemeClr val="tx1"/>
                </a:solidFill>
              </a:rPr>
              <a:t>educaţională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diferenţiată</a:t>
            </a:r>
            <a:r>
              <a:rPr lang="ro-RO" sz="2200" b="1" dirty="0">
                <a:solidFill>
                  <a:schemeClr val="tx1"/>
                </a:solidFill>
              </a:rPr>
              <a:t> complementară formală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non-formală (elevul devine resursă, producător, lider de opinie, deci participant activ</a:t>
            </a:r>
            <a:r>
              <a:rPr lang="ro-RO" sz="2200" b="1" dirty="0" smtClean="0">
                <a:solidFill>
                  <a:schemeClr val="tx1"/>
                </a:solidFill>
              </a:rPr>
              <a:t>).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 </a:t>
            </a:r>
            <a:r>
              <a:rPr lang="ro-RO" sz="2200" b="1" dirty="0">
                <a:solidFill>
                  <a:schemeClr val="tx1"/>
                </a:solidFill>
              </a:rPr>
              <a:t>6. Stimularea dezvoltării cognitive, spirituale, interpersonale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sociale prin extinderea </a:t>
            </a:r>
            <a:r>
              <a:rPr lang="ro-RO" sz="2200" b="1" dirty="0" err="1">
                <a:solidFill>
                  <a:schemeClr val="tx1"/>
                </a:solidFill>
              </a:rPr>
              <a:t>spaţiului</a:t>
            </a:r>
            <a:r>
              <a:rPr lang="ro-RO" sz="2200" b="1" dirty="0">
                <a:solidFill>
                  <a:schemeClr val="tx1"/>
                </a:solidFill>
              </a:rPr>
              <a:t> de </a:t>
            </a:r>
            <a:r>
              <a:rPr lang="ro-RO" sz="2200" b="1" dirty="0" err="1">
                <a:solidFill>
                  <a:schemeClr val="tx1"/>
                </a:solidFill>
              </a:rPr>
              <a:t>intervenţie</a:t>
            </a:r>
            <a:r>
              <a:rPr lang="ro-RO" sz="2200" b="1" dirty="0">
                <a:solidFill>
                  <a:schemeClr val="tx1"/>
                </a:solidFill>
              </a:rPr>
              <a:t> în procesul </a:t>
            </a:r>
            <a:r>
              <a:rPr lang="ro-RO" sz="2200" b="1" dirty="0" err="1">
                <a:solidFill>
                  <a:schemeClr val="tx1"/>
                </a:solidFill>
              </a:rPr>
              <a:t>educaţional</a:t>
            </a:r>
            <a:r>
              <a:rPr lang="ro-RO" sz="2200" b="1" dirty="0">
                <a:solidFill>
                  <a:schemeClr val="tx1"/>
                </a:solidFill>
              </a:rPr>
              <a:t> curricular, în scopul valorificării tuturor </a:t>
            </a:r>
            <a:r>
              <a:rPr lang="ro-RO" sz="2200" b="1" dirty="0" err="1">
                <a:solidFill>
                  <a:schemeClr val="tx1"/>
                </a:solidFill>
              </a:rPr>
              <a:t>valenţelor</a:t>
            </a:r>
            <a:r>
              <a:rPr lang="ro-RO" sz="2200" b="1" dirty="0">
                <a:solidFill>
                  <a:schemeClr val="tx1"/>
                </a:solidFill>
              </a:rPr>
              <a:t> educative ale </a:t>
            </a:r>
            <a:r>
              <a:rPr lang="ro-RO" sz="2200" b="1" dirty="0" err="1">
                <a:solidFill>
                  <a:schemeClr val="tx1"/>
                </a:solidFill>
              </a:rPr>
              <a:t>conţinutului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învăţării</a:t>
            </a:r>
            <a:r>
              <a:rPr lang="ro-RO" sz="2200" b="1" dirty="0">
                <a:solidFill>
                  <a:schemeClr val="tx1"/>
                </a:solidFill>
              </a:rPr>
              <a:t> în interesul superior al copilului.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7</a:t>
            </a:r>
            <a:r>
              <a:rPr lang="ro-RO" sz="2200" b="1" dirty="0">
                <a:solidFill>
                  <a:schemeClr val="tx1"/>
                </a:solidFill>
              </a:rPr>
              <a:t>. </a:t>
            </a:r>
            <a:r>
              <a:rPr lang="ro-RO" sz="2200" b="1" dirty="0" err="1">
                <a:solidFill>
                  <a:schemeClr val="tx1"/>
                </a:solidFill>
              </a:rPr>
              <a:t>Creşterea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vizibilităţii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eficienţei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activităţii</a:t>
            </a:r>
            <a:r>
              <a:rPr lang="ro-RO" sz="2200" b="1" dirty="0">
                <a:solidFill>
                  <a:schemeClr val="tx1"/>
                </a:solidFill>
              </a:rPr>
              <a:t> educative prin prevenirea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reducerea fenomenelor antisociale;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8</a:t>
            </a:r>
            <a:r>
              <a:rPr lang="ro-RO" sz="2200" b="1" dirty="0">
                <a:solidFill>
                  <a:schemeClr val="tx1"/>
                </a:solidFill>
              </a:rPr>
              <a:t>. Asigurarea </a:t>
            </a:r>
            <a:r>
              <a:rPr lang="ro-RO" sz="2200" b="1" dirty="0" err="1">
                <a:solidFill>
                  <a:schemeClr val="tx1"/>
                </a:solidFill>
              </a:rPr>
              <a:t>eficienţei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activităţii</a:t>
            </a:r>
            <a:r>
              <a:rPr lang="ro-RO" sz="2200" b="1" dirty="0">
                <a:solidFill>
                  <a:schemeClr val="tx1"/>
                </a:solidFill>
              </a:rPr>
              <a:t> educative prin monitorizarea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evaluarea </a:t>
            </a:r>
            <a:r>
              <a:rPr lang="ro-RO" sz="2200" b="1" dirty="0" err="1">
                <a:solidFill>
                  <a:schemeClr val="tx1"/>
                </a:solidFill>
              </a:rPr>
              <a:t>influenţei</a:t>
            </a:r>
            <a:r>
              <a:rPr lang="ro-RO" sz="2200" b="1" dirty="0">
                <a:solidFill>
                  <a:schemeClr val="tx1"/>
                </a:solidFill>
              </a:rPr>
              <a:t> acesteia în comunitate; 9. Diversificarea </a:t>
            </a:r>
            <a:r>
              <a:rPr lang="ro-RO" sz="2200" b="1" dirty="0" err="1">
                <a:solidFill>
                  <a:schemeClr val="tx1"/>
                </a:solidFill>
              </a:rPr>
              <a:t>activităţilor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extracurriculare</a:t>
            </a:r>
            <a:r>
              <a:rPr lang="ro-RO" sz="2200" b="1" dirty="0">
                <a:solidFill>
                  <a:schemeClr val="tx1"/>
                </a:solidFill>
              </a:rPr>
              <a:t> prin atragerea copiilor într-un </a:t>
            </a:r>
            <a:r>
              <a:rPr lang="ro-RO" sz="2200" b="1" dirty="0" err="1">
                <a:solidFill>
                  <a:schemeClr val="tx1"/>
                </a:solidFill>
              </a:rPr>
              <a:t>spaţiu</a:t>
            </a:r>
            <a:r>
              <a:rPr lang="ro-RO" sz="2200" b="1" dirty="0">
                <a:solidFill>
                  <a:schemeClr val="tx1"/>
                </a:solidFill>
              </a:rPr>
              <a:t> educativ în defavoarea străzii </a:t>
            </a:r>
            <a:r>
              <a:rPr lang="ro-RO" sz="2200" b="1" dirty="0" smtClean="0">
                <a:solidFill>
                  <a:schemeClr val="tx1"/>
                </a:solidFill>
              </a:rPr>
              <a:t>.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 </a:t>
            </a:r>
            <a:r>
              <a:rPr lang="ro-RO" sz="2200" b="1" dirty="0">
                <a:solidFill>
                  <a:schemeClr val="tx1"/>
                </a:solidFill>
              </a:rPr>
              <a:t>10.Colaborarea cu </a:t>
            </a:r>
            <a:r>
              <a:rPr lang="ro-RO" sz="2200" b="1" dirty="0" err="1">
                <a:solidFill>
                  <a:schemeClr val="tx1"/>
                </a:solidFill>
              </a:rPr>
              <a:t>alţi</a:t>
            </a:r>
            <a:r>
              <a:rPr lang="ro-RO" sz="2200" b="1" dirty="0">
                <a:solidFill>
                  <a:schemeClr val="tx1"/>
                </a:solidFill>
              </a:rPr>
              <a:t> parteneri </a:t>
            </a:r>
            <a:r>
              <a:rPr lang="ro-RO" sz="2200" b="1" dirty="0" err="1">
                <a:solidFill>
                  <a:schemeClr val="tx1"/>
                </a:solidFill>
              </a:rPr>
              <a:t>abilitaţi</a:t>
            </a:r>
            <a:r>
              <a:rPr lang="ro-RO" sz="2200" b="1" dirty="0">
                <a:solidFill>
                  <a:schemeClr val="tx1"/>
                </a:solidFill>
              </a:rPr>
              <a:t>( </a:t>
            </a:r>
            <a:r>
              <a:rPr lang="ro-RO" sz="2200" b="1" dirty="0" err="1">
                <a:solidFill>
                  <a:schemeClr val="tx1"/>
                </a:solidFill>
              </a:rPr>
              <a:t>Ong</a:t>
            </a:r>
            <a:r>
              <a:rPr lang="ro-RO" sz="2200" b="1" dirty="0">
                <a:solidFill>
                  <a:schemeClr val="tx1"/>
                </a:solidFill>
              </a:rPr>
              <a:t>, </a:t>
            </a:r>
            <a:r>
              <a:rPr lang="ro-RO" sz="2200" b="1" dirty="0" err="1">
                <a:solidFill>
                  <a:schemeClr val="tx1"/>
                </a:solidFill>
              </a:rPr>
              <a:t>Asociaţii</a:t>
            </a:r>
            <a:r>
              <a:rPr lang="ro-RO" sz="2200" b="1" dirty="0">
                <a:solidFill>
                  <a:schemeClr val="tx1"/>
                </a:solidFill>
              </a:rPr>
              <a:t>, </a:t>
            </a:r>
            <a:r>
              <a:rPr lang="ro-RO" sz="2200" b="1" dirty="0" err="1">
                <a:solidFill>
                  <a:schemeClr val="tx1"/>
                </a:solidFill>
              </a:rPr>
              <a:t>Fundaţii</a:t>
            </a:r>
            <a:r>
              <a:rPr lang="ro-RO" sz="2200" b="1" dirty="0">
                <a:solidFill>
                  <a:schemeClr val="tx1"/>
                </a:solidFill>
              </a:rPr>
              <a:t>) pentru asigurarea caracterului educativ al </a:t>
            </a:r>
            <a:r>
              <a:rPr lang="ro-RO" sz="2200" b="1" dirty="0" err="1">
                <a:solidFill>
                  <a:schemeClr val="tx1"/>
                </a:solidFill>
              </a:rPr>
              <a:t>activităţilor</a:t>
            </a:r>
            <a:r>
              <a:rPr lang="ro-RO" sz="2200" b="1" dirty="0">
                <a:solidFill>
                  <a:schemeClr val="tx1"/>
                </a:solidFill>
              </a:rPr>
              <a:t> de petrecere al timpului liber .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11</a:t>
            </a:r>
            <a:r>
              <a:rPr lang="ro-RO" sz="2200" b="1" dirty="0">
                <a:solidFill>
                  <a:schemeClr val="tx1"/>
                </a:solidFill>
              </a:rPr>
              <a:t>. Conectarea </a:t>
            </a:r>
            <a:r>
              <a:rPr lang="ro-RO" sz="2200" b="1" dirty="0" err="1">
                <a:solidFill>
                  <a:schemeClr val="tx1"/>
                </a:solidFill>
              </a:rPr>
              <a:t>şcolii</a:t>
            </a:r>
            <a:r>
              <a:rPr lang="ro-RO" sz="2200" b="1" dirty="0">
                <a:solidFill>
                  <a:schemeClr val="tx1"/>
                </a:solidFill>
              </a:rPr>
              <a:t> la programe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proiecte </a:t>
            </a:r>
            <a:r>
              <a:rPr lang="ro-RO" sz="2200" b="1" dirty="0" err="1">
                <a:solidFill>
                  <a:schemeClr val="tx1"/>
                </a:solidFill>
              </a:rPr>
              <a:t>educaţionale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desfăşurate</a:t>
            </a:r>
            <a:r>
              <a:rPr lang="ro-RO" sz="2200" b="1" dirty="0">
                <a:solidFill>
                  <a:schemeClr val="tx1"/>
                </a:solidFill>
              </a:rPr>
              <a:t> la nivel local, </a:t>
            </a:r>
            <a:r>
              <a:rPr lang="ro-RO" sz="2200" b="1" dirty="0" err="1">
                <a:solidFill>
                  <a:schemeClr val="tx1"/>
                </a:solidFill>
              </a:rPr>
              <a:t>judeţean</a:t>
            </a:r>
            <a:r>
              <a:rPr lang="ro-RO" sz="2200" b="1" dirty="0">
                <a:solidFill>
                  <a:schemeClr val="tx1"/>
                </a:solidFill>
              </a:rPr>
              <a:t>, </a:t>
            </a:r>
            <a:r>
              <a:rPr lang="ro-RO" sz="2200" b="1" dirty="0" err="1">
                <a:solidFill>
                  <a:schemeClr val="tx1"/>
                </a:solidFill>
              </a:rPr>
              <a:t>naţional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</a:t>
            </a:r>
            <a:r>
              <a:rPr lang="ro-RO" sz="2200" b="1" dirty="0" err="1">
                <a:solidFill>
                  <a:schemeClr val="tx1"/>
                </a:solidFill>
              </a:rPr>
              <a:t>internaţional</a:t>
            </a:r>
            <a:r>
              <a:rPr lang="ro-RO" sz="2200" b="1" dirty="0">
                <a:solidFill>
                  <a:schemeClr val="tx1"/>
                </a:solidFill>
              </a:rPr>
              <a:t>. 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r>
              <a:rPr lang="ro-RO" sz="2200" b="1" dirty="0" smtClean="0">
                <a:solidFill>
                  <a:schemeClr val="tx1"/>
                </a:solidFill>
              </a:rPr>
              <a:t>12</a:t>
            </a:r>
            <a:r>
              <a:rPr lang="ro-RO" sz="2200" b="1" dirty="0">
                <a:solidFill>
                  <a:schemeClr val="tx1"/>
                </a:solidFill>
              </a:rPr>
              <a:t>. </a:t>
            </a:r>
            <a:r>
              <a:rPr lang="ro-RO" sz="2200" b="1" dirty="0" err="1">
                <a:solidFill>
                  <a:schemeClr val="tx1"/>
                </a:solidFill>
              </a:rPr>
              <a:t>Desfăşurarea</a:t>
            </a:r>
            <a:r>
              <a:rPr lang="ro-RO" sz="2200" b="1" dirty="0">
                <a:solidFill>
                  <a:schemeClr val="tx1"/>
                </a:solidFill>
              </a:rPr>
              <a:t> de </a:t>
            </a:r>
            <a:r>
              <a:rPr lang="ro-RO" sz="2200" b="1" dirty="0" err="1">
                <a:solidFill>
                  <a:schemeClr val="tx1"/>
                </a:solidFill>
              </a:rPr>
              <a:t>activităţi</a:t>
            </a:r>
            <a:r>
              <a:rPr lang="ro-RO" sz="2200" b="1" dirty="0">
                <a:solidFill>
                  <a:schemeClr val="tx1"/>
                </a:solidFill>
              </a:rPr>
              <a:t> formative- educative </a:t>
            </a:r>
            <a:r>
              <a:rPr lang="ro-RO" sz="2200" b="1" dirty="0" err="1">
                <a:solidFill>
                  <a:schemeClr val="tx1"/>
                </a:solidFill>
              </a:rPr>
              <a:t>şi</a:t>
            </a:r>
            <a:r>
              <a:rPr lang="ro-RO" sz="2200" b="1" dirty="0">
                <a:solidFill>
                  <a:schemeClr val="tx1"/>
                </a:solidFill>
              </a:rPr>
              <a:t> sociale prin voluntariat</a:t>
            </a:r>
            <a:r>
              <a:rPr lang="ro-RO" sz="2200" b="1" dirty="0" smtClean="0">
                <a:solidFill>
                  <a:schemeClr val="tx1"/>
                </a:solidFill>
              </a:rPr>
              <a:t>;</a:t>
            </a:r>
            <a:endParaRPr lang="en-US" sz="2200" b="1" dirty="0" smtClean="0">
              <a:solidFill>
                <a:schemeClr val="tx1"/>
              </a:solidFill>
            </a:endParaRPr>
          </a:p>
          <a:p>
            <a:pPr algn="l"/>
            <a:endParaRPr lang="ro-RO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269563"/>
              </p:ext>
            </p:extLst>
          </p:nvPr>
        </p:nvGraphicFramePr>
        <p:xfrm>
          <a:off x="5291328" y="1121664"/>
          <a:ext cx="3364992" cy="365760"/>
        </p:xfrm>
        <a:graphic>
          <a:graphicData uri="http://schemas.openxmlformats.org/drawingml/2006/table">
            <a:tbl>
              <a:tblPr/>
              <a:tblGrid>
                <a:gridCol w="3364992"/>
              </a:tblGrid>
              <a:tr h="280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Nr.9863/din 07.10.2022</a:t>
                      </a: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5" name="I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77" y="165874"/>
            <a:ext cx="6766560" cy="1053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04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88283"/>
              </p:ext>
            </p:extLst>
          </p:nvPr>
        </p:nvGraphicFramePr>
        <p:xfrm>
          <a:off x="339968" y="339969"/>
          <a:ext cx="8593016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8254"/>
                <a:gridCol w="2148254"/>
                <a:gridCol w="2678724"/>
                <a:gridCol w="1617784"/>
              </a:tblGrid>
              <a:tr h="386862">
                <a:tc rowSpan="7">
                  <a:txBody>
                    <a:bodyPr/>
                    <a:lstStyle/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Complementarizarea educației formale cu cea nonformale prin initierea de activități educative interdisciplinare divers</a:t>
                      </a: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Denumirea acţiunii/ măsurii</a:t>
                      </a:r>
                      <a:endParaRPr lang="ro-RO" sz="1800" dirty="0" smtClean="0"/>
                    </a:p>
                    <a:p>
                      <a:endParaRPr lang="ro-RO" sz="1800" dirty="0" smtClean="0"/>
                    </a:p>
                    <a:p>
                      <a:endParaRPr lang="ro-R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Responsabili </a:t>
                      </a:r>
                      <a:endParaRPr lang="ro-RO" sz="1800" dirty="0" smtClean="0"/>
                    </a:p>
                    <a:p>
                      <a:endParaRPr lang="ro-RO" sz="1800" dirty="0" smtClean="0"/>
                    </a:p>
                    <a:p>
                      <a:endParaRPr lang="ro-R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Terme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296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3</a:t>
                      </a:r>
                      <a:r>
                        <a:rPr lang="ro-RO" sz="1200" dirty="0" smtClean="0"/>
                        <a:t>.Eficientizarea </a:t>
                      </a:r>
                      <a:r>
                        <a:rPr lang="ro-RO" sz="1200" dirty="0" err="1" smtClean="0"/>
                        <a:t>activităţii</a:t>
                      </a:r>
                      <a:r>
                        <a:rPr lang="ro-RO" sz="1200" dirty="0" smtClean="0"/>
                        <a:t> de consiliere privind cariera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Director Coordonator programe ed. şc. şi extraşc.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Ianuarie-mai</a:t>
                      </a:r>
                      <a:r>
                        <a:rPr lang="en-US" sz="1200" baseline="0" dirty="0" smtClean="0"/>
                        <a:t> 2023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4</a:t>
                      </a:r>
                      <a:r>
                        <a:rPr lang="ro-RO" sz="1200" dirty="0" smtClean="0"/>
                        <a:t>.Eficientizarea pregătirii elevilor pentru concursuri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competitii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Coordonator programe ed. şc. şi extraşc. Diriginti, învăţători, educatoare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Modulul</a:t>
                      </a:r>
                      <a:r>
                        <a:rPr lang="en-US" sz="1200" baseline="0" dirty="0" smtClean="0"/>
                        <a:t> III-IV-V</a:t>
                      </a:r>
                      <a:endParaRPr lang="ro-RO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261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15.Permanentizarea parteneriatelor cu autorităţile locale, massmedia, agenţi economici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responsabili în echipele de proiect 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16.Organizarea concursurilor la nivel local şi în cadrul unor parteneriate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responsabili în echipele de proiect 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148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7</a:t>
                      </a:r>
                      <a:r>
                        <a:rPr lang="ro-RO" sz="1200" dirty="0" smtClean="0"/>
                        <a:t>.</a:t>
                      </a:r>
                      <a:r>
                        <a:rPr lang="ro-RO" sz="1200" dirty="0" err="1" smtClean="0"/>
                        <a:t>Îmbunătăţirea</a:t>
                      </a:r>
                      <a:r>
                        <a:rPr lang="ro-RO" sz="1200" dirty="0" smtClean="0"/>
                        <a:t> imaginii </a:t>
                      </a:r>
                      <a:r>
                        <a:rPr lang="ro-RO" sz="1200" dirty="0" err="1" smtClean="0"/>
                        <a:t>şcolii</a:t>
                      </a:r>
                      <a:r>
                        <a:rPr lang="ro-RO" sz="1200" dirty="0" smtClean="0"/>
                        <a:t> prin </a:t>
                      </a:r>
                      <a:r>
                        <a:rPr lang="ro-RO" sz="1200" dirty="0" err="1" smtClean="0"/>
                        <a:t>ambientizarea</a:t>
                      </a:r>
                      <a:r>
                        <a:rPr lang="ro-RO" sz="1200" dirty="0" smtClean="0"/>
                        <a:t> personalizată, </a:t>
                      </a:r>
                      <a:r>
                        <a:rPr lang="ro-RO" sz="1200" dirty="0" err="1" smtClean="0"/>
                        <a:t>apariţii</a:t>
                      </a:r>
                      <a:r>
                        <a:rPr lang="ro-RO" sz="1200" dirty="0" smtClean="0"/>
                        <a:t> în presă, pe site-uri </a:t>
                      </a:r>
                      <a:r>
                        <a:rPr lang="ro-RO" sz="1200" dirty="0" err="1" smtClean="0"/>
                        <a:t>educaţionale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Dirigintii</a:t>
                      </a:r>
                      <a:r>
                        <a:rPr lang="ro-RO" sz="1200" dirty="0" smtClean="0"/>
                        <a:t>/învățătorii/educatoare Responsabili activități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conform planificării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222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8</a:t>
                      </a:r>
                      <a:r>
                        <a:rPr lang="ro-RO" sz="1200" dirty="0" smtClean="0"/>
                        <a:t>.Optimizarea </a:t>
                      </a:r>
                      <a:r>
                        <a:rPr lang="ro-RO" sz="1200" dirty="0" err="1" smtClean="0"/>
                        <a:t>relaţiei</a:t>
                      </a:r>
                      <a:r>
                        <a:rPr lang="ro-RO" sz="1200" dirty="0" smtClean="0"/>
                        <a:t> de comunicare cadre didactice – </a:t>
                      </a:r>
                      <a:r>
                        <a:rPr lang="ro-RO" sz="1200" dirty="0" err="1" smtClean="0"/>
                        <a:t>părinţi</a:t>
                      </a:r>
                      <a:r>
                        <a:rPr lang="ro-RO" sz="1200" dirty="0" smtClean="0"/>
                        <a:t>- elevi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 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Diriginti</a:t>
                      </a:r>
                      <a:r>
                        <a:rPr lang="ro-RO" sz="1200" dirty="0" smtClean="0"/>
                        <a:t>, </a:t>
                      </a:r>
                      <a:r>
                        <a:rPr lang="ro-RO" sz="1200" dirty="0" err="1" smtClean="0"/>
                        <a:t>învăţători</a:t>
                      </a:r>
                      <a:r>
                        <a:rPr lang="ro-RO" sz="1200" dirty="0" smtClean="0"/>
                        <a:t>, educatoare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42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254460"/>
              </p:ext>
            </p:extLst>
          </p:nvPr>
        </p:nvGraphicFramePr>
        <p:xfrm>
          <a:off x="178132" y="142505"/>
          <a:ext cx="8835241" cy="6595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6856"/>
                <a:gridCol w="4130600"/>
                <a:gridCol w="4317785"/>
              </a:tblGrid>
              <a:tr h="44780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NR.</a:t>
                      </a:r>
                      <a:endParaRPr lang="ro-R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COMPONENTA EDUCATIVA VIZATA/ OBIECTIVUL</a:t>
                      </a:r>
                      <a:endParaRPr lang="ro-R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IMPACT SCONTAT</a:t>
                      </a:r>
                      <a:endParaRPr lang="ro-RO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06051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1.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Educatia</a:t>
                      </a:r>
                      <a:r>
                        <a:rPr lang="ro-RO" sz="1200" b="1" dirty="0" smtClean="0"/>
                        <a:t> pentru valori culturale/ </a:t>
                      </a:r>
                      <a:r>
                        <a:rPr lang="ro-RO" sz="1200" b="1" dirty="0" err="1" smtClean="0"/>
                        <a:t>Cunoaşterea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promovarea adevărului istoric, cultivarea patriotismului, dar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a comportamentului de </a:t>
                      </a:r>
                      <a:r>
                        <a:rPr lang="ro-RO" sz="1200" b="1" dirty="0" err="1" smtClean="0"/>
                        <a:t>cetăţean</a:t>
                      </a:r>
                      <a:r>
                        <a:rPr lang="ro-RO" sz="1200" b="1" dirty="0" smtClean="0"/>
                        <a:t> european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Trezirea interesului pentru valorile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adevărul istoric Trezirea sentimentului patriotic, dar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a spiritului european 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104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2.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Educatia</a:t>
                      </a:r>
                      <a:r>
                        <a:rPr lang="ro-RO" sz="1200" b="1" dirty="0" smtClean="0"/>
                        <a:t> pentru valori culturale/ </a:t>
                      </a:r>
                      <a:r>
                        <a:rPr lang="ro-RO" sz="1200" b="1" dirty="0" err="1" smtClean="0"/>
                        <a:t>Cunoaşterea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promovarea </a:t>
                      </a:r>
                      <a:r>
                        <a:rPr lang="ro-RO" sz="1200" b="1" dirty="0" err="1" smtClean="0"/>
                        <a:t>tradiţiilor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obiceiurilor populare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Cunoaşterea</a:t>
                      </a:r>
                      <a:r>
                        <a:rPr lang="ro-RO" sz="1200" b="1" dirty="0" smtClean="0"/>
                        <a:t> obiceiurilor populare, trezirea sentimentului patriotic </a:t>
                      </a:r>
                      <a:r>
                        <a:rPr lang="ro-RO" sz="1200" b="1" dirty="0" err="1" smtClean="0"/>
                        <a:t>Recunoaşterea</a:t>
                      </a:r>
                      <a:r>
                        <a:rPr lang="ro-RO" sz="1200" b="1" dirty="0" smtClean="0"/>
                        <a:t> valorilor autentice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16227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3.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Educatia pentru valori culturale/ Promovarea valorilor literare şi cultivarea creativităţii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Valorificarea </a:t>
                      </a:r>
                      <a:r>
                        <a:rPr lang="ro-RO" sz="1200" b="1" dirty="0" err="1" smtClean="0"/>
                        <a:t>potenţialului</a:t>
                      </a:r>
                      <a:r>
                        <a:rPr lang="ro-RO" sz="1200" b="1" dirty="0" smtClean="0"/>
                        <a:t> artistic-creativ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intelectual Exersarea spiritului critic, argumentativ Trezirea interesului pentru lectură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pentru exprimarea frumoasă </a:t>
                      </a:r>
                      <a:r>
                        <a:rPr lang="ro-RO" sz="1200" b="1" dirty="0" err="1" smtClean="0"/>
                        <a:t>Educaţia</a:t>
                      </a:r>
                      <a:r>
                        <a:rPr lang="ro-RO" sz="1200" b="1" dirty="0" smtClean="0"/>
                        <a:t> estetică </a:t>
                      </a:r>
                      <a:r>
                        <a:rPr lang="ro-RO" sz="1200" b="1" dirty="0" err="1" smtClean="0"/>
                        <a:t>Recunoaşterea</a:t>
                      </a:r>
                      <a:r>
                        <a:rPr lang="ro-RO" sz="1200" b="1" dirty="0" smtClean="0"/>
                        <a:t> valorilor autentice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identificarea nonvalorii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7277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4.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Educatia pentru valori culturale/ Promovarea valorilor artistice şi muzicale, precum si a creativitatii artistice 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Conştientizarea</a:t>
                      </a:r>
                      <a:r>
                        <a:rPr lang="ro-RO" sz="1200" b="1" dirty="0" smtClean="0"/>
                        <a:t> valorilor autentice </a:t>
                      </a:r>
                      <a:r>
                        <a:rPr lang="ro-RO" sz="1200" b="1" dirty="0" err="1" smtClean="0"/>
                        <a:t>Educaţia</a:t>
                      </a:r>
                      <a:r>
                        <a:rPr lang="ro-RO" sz="1200" b="1" dirty="0" smtClean="0"/>
                        <a:t> estetică </a:t>
                      </a:r>
                      <a:r>
                        <a:rPr lang="ro-RO" sz="1200" b="1" dirty="0" err="1" smtClean="0"/>
                        <a:t>Recunoaşterea</a:t>
                      </a:r>
                      <a:r>
                        <a:rPr lang="ro-RO" sz="1200" b="1" dirty="0" smtClean="0"/>
                        <a:t> valorilor autentice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identificarea nonvalorii Valorificarea </a:t>
                      </a:r>
                      <a:r>
                        <a:rPr lang="ro-RO" sz="1200" b="1" dirty="0" err="1" smtClean="0"/>
                        <a:t>potenţialului</a:t>
                      </a:r>
                      <a:r>
                        <a:rPr lang="ro-RO" sz="1200" b="1" dirty="0" smtClean="0"/>
                        <a:t> artistic-creativ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01045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5.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Autocunoastere, comunicare si abilitati sociale/ Dezvoltarea spiritului filantropic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Formarea unui comportament nonviolent/ democratic şi conştientizarea beneficiilor acestora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692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6.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Autocunoastere, comunicare si abilitati sociale/ Dezvoltarea spiritului democratic şi de toleranţă, cultivarea sentimentului de prietenie 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1" dirty="0" smtClean="0"/>
                        <a:t>Formarea unui comportament nonviolent/ democratic şi conştientizarea beneficiilor acestora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94449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7.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Educatie</a:t>
                      </a:r>
                      <a:r>
                        <a:rPr lang="ro-RO" sz="1200" b="1" dirty="0" smtClean="0"/>
                        <a:t> pentru calitatea stilului de </a:t>
                      </a:r>
                      <a:r>
                        <a:rPr lang="ro-RO" sz="1200" b="1" dirty="0" err="1" smtClean="0"/>
                        <a:t>viata</a:t>
                      </a:r>
                      <a:r>
                        <a:rPr lang="ro-RO" sz="1200" b="1" dirty="0" smtClean="0"/>
                        <a:t>/Dezvoltarea interesului pentru problemele de mediu/ Trezirea interesului pentru </a:t>
                      </a:r>
                      <a:r>
                        <a:rPr lang="ro-RO" sz="1200" b="1" dirty="0" err="1" smtClean="0"/>
                        <a:t>sanatatea</a:t>
                      </a:r>
                      <a:r>
                        <a:rPr lang="ro-RO" sz="1200" b="1" dirty="0" smtClean="0"/>
                        <a:t> proprie si a </a:t>
                      </a:r>
                      <a:r>
                        <a:rPr lang="ro-RO" sz="1200" b="1" dirty="0" err="1" smtClean="0"/>
                        <a:t>celorlalti</a:t>
                      </a:r>
                      <a:r>
                        <a:rPr lang="ro-RO" sz="1200" b="1" dirty="0" smtClean="0"/>
                        <a:t>, pentru problema consumului de droguri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Conştientizarea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importanţei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calităţii</a:t>
                      </a:r>
                      <a:r>
                        <a:rPr lang="ro-RO" sz="1200" b="1" dirty="0" smtClean="0"/>
                        <a:t> mediului pentru sănătate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calitatea </a:t>
                      </a:r>
                      <a:r>
                        <a:rPr lang="ro-RO" sz="1200" b="1" dirty="0" err="1" smtClean="0"/>
                        <a:t>vieţii</a:t>
                      </a:r>
                      <a:r>
                        <a:rPr lang="ro-RO" sz="1200" b="1" dirty="0" smtClean="0"/>
                        <a:t> în general Dobândirea unor deprinderi ecologice Dobândirea unor deprinderi de </a:t>
                      </a:r>
                      <a:r>
                        <a:rPr lang="ro-RO" sz="1200" b="1" dirty="0" err="1" smtClean="0"/>
                        <a:t>viaţă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sănătoas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62692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8.</a:t>
                      </a:r>
                      <a:endParaRPr lang="ro-RO" sz="1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Educatie</a:t>
                      </a:r>
                      <a:r>
                        <a:rPr lang="ro-RO" sz="1200" b="1" dirty="0" smtClean="0"/>
                        <a:t> pentru calitatea stilului de </a:t>
                      </a:r>
                      <a:r>
                        <a:rPr lang="ro-RO" sz="1200" b="1" dirty="0" err="1" smtClean="0"/>
                        <a:t>viata</a:t>
                      </a:r>
                      <a:r>
                        <a:rPr lang="ro-RO" sz="1200" b="1" dirty="0" smtClean="0"/>
                        <a:t>/ Cultivarea interesului pentru </a:t>
                      </a:r>
                      <a:r>
                        <a:rPr lang="ro-RO" sz="1200" b="1" dirty="0" err="1" smtClean="0"/>
                        <a:t>sport,mişcare,sănătate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pentru spiritul de </a:t>
                      </a:r>
                      <a:r>
                        <a:rPr lang="ro-RO" sz="1200" b="1" dirty="0" err="1" smtClean="0"/>
                        <a:t>competiţie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Conştientizarea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importanţei</a:t>
                      </a:r>
                      <a:r>
                        <a:rPr lang="ro-RO" sz="1200" b="1" dirty="0" smtClean="0"/>
                        <a:t> sportului în </a:t>
                      </a:r>
                      <a:r>
                        <a:rPr lang="ro-RO" sz="1200" b="1" dirty="0" err="1" smtClean="0"/>
                        <a:t>menţinerea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sănătăţii</a:t>
                      </a:r>
                      <a:r>
                        <a:rPr lang="ro-RO" sz="1200" b="1" dirty="0" smtClean="0"/>
                        <a:t> Formarea spiritului de </a:t>
                      </a:r>
                      <a:r>
                        <a:rPr lang="ro-RO" sz="1200" b="1" dirty="0" err="1" smtClean="0"/>
                        <a:t>competiţie</a:t>
                      </a:r>
                      <a:r>
                        <a:rPr lang="ro-RO" sz="1200" b="1" dirty="0" smtClean="0"/>
                        <a:t> </a:t>
                      </a:r>
                      <a:endParaRPr lang="ro-RO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442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145691"/>
              </p:ext>
            </p:extLst>
          </p:nvPr>
        </p:nvGraphicFramePr>
        <p:xfrm>
          <a:off x="308757" y="178130"/>
          <a:ext cx="8455233" cy="4441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1"/>
                <a:gridCol w="4073237"/>
                <a:gridCol w="3467595"/>
              </a:tblGrid>
              <a:tr h="3562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NR.</a:t>
                      </a:r>
                      <a:endParaRPr lang="ro-R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COMPONENTA EDUCATIVA VIZATA/ OBIECTIVUL</a:t>
                      </a:r>
                    </a:p>
                    <a:p>
                      <a:pPr algn="ctr"/>
                      <a:endParaRPr lang="ro-R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>
                          <a:solidFill>
                            <a:schemeClr val="tx1"/>
                          </a:solidFill>
                        </a:rPr>
                        <a:t>IMPACT SCONTAT</a:t>
                      </a:r>
                    </a:p>
                    <a:p>
                      <a:pPr algn="ctr"/>
                      <a:endParaRPr lang="ro-RO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6595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Educatia</a:t>
                      </a:r>
                      <a:r>
                        <a:rPr lang="ro-RO" sz="1200" dirty="0" smtClean="0"/>
                        <a:t> pentru calitatea stilului de </a:t>
                      </a:r>
                      <a:r>
                        <a:rPr lang="ro-RO" sz="1200" dirty="0" err="1" smtClean="0"/>
                        <a:t>viata</a:t>
                      </a:r>
                      <a:r>
                        <a:rPr lang="ro-RO" sz="1200" dirty="0" smtClean="0"/>
                        <a:t>/ Dezvoltarea interesului pentru călătorii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Conştientizarea</a:t>
                      </a:r>
                      <a:r>
                        <a:rPr lang="ro-RO" sz="1200" dirty="0" smtClean="0"/>
                        <a:t> multiplelor </a:t>
                      </a:r>
                      <a:r>
                        <a:rPr lang="ro-RO" sz="1200" dirty="0" err="1" smtClean="0"/>
                        <a:t>valenţe</a:t>
                      </a:r>
                      <a:r>
                        <a:rPr lang="ro-RO" sz="1200" dirty="0" smtClean="0"/>
                        <a:t> ale călătoriei: </a:t>
                      </a:r>
                      <a:r>
                        <a:rPr lang="ro-RO" sz="1200" dirty="0" err="1" smtClean="0"/>
                        <a:t>cunoaştere</a:t>
                      </a:r>
                      <a:r>
                        <a:rPr lang="ro-RO" sz="1200" dirty="0" smtClean="0"/>
                        <a:t>, </a:t>
                      </a:r>
                      <a:r>
                        <a:rPr lang="ro-RO" sz="1200" dirty="0" err="1" smtClean="0"/>
                        <a:t>autocunoaştere</a:t>
                      </a:r>
                      <a:r>
                        <a:rPr lang="ro-RO" sz="1200" dirty="0" smtClean="0"/>
                        <a:t>, comunicare, relaxare, spirit de echipă, etc. </a:t>
                      </a:r>
                      <a:endParaRPr lang="ro-RO" sz="1200" dirty="0"/>
                    </a:p>
                  </a:txBody>
                  <a:tcPr/>
                </a:tc>
              </a:tr>
              <a:tr h="10727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10.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Educatia</a:t>
                      </a:r>
                      <a:r>
                        <a:rPr lang="ro-RO" sz="1200" dirty="0" smtClean="0"/>
                        <a:t> pentru calitatea stilului de </a:t>
                      </a:r>
                      <a:r>
                        <a:rPr lang="ro-RO" sz="1200" dirty="0" err="1" smtClean="0"/>
                        <a:t>viata</a:t>
                      </a:r>
                      <a:r>
                        <a:rPr lang="ro-RO" sz="1200" dirty="0" smtClean="0"/>
                        <a:t>/Promovarea interesului pentru </a:t>
                      </a:r>
                      <a:r>
                        <a:rPr lang="ro-RO" sz="1200" dirty="0" err="1" smtClean="0"/>
                        <a:t>situaţiile</a:t>
                      </a:r>
                      <a:r>
                        <a:rPr lang="ro-RO" sz="1200" dirty="0" smtClean="0"/>
                        <a:t> de </a:t>
                      </a:r>
                      <a:r>
                        <a:rPr lang="ro-RO" sz="1200" dirty="0" err="1" smtClean="0"/>
                        <a:t>urgenţă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Formarea comportamentului preventiv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a deprinderilor de </a:t>
                      </a:r>
                      <a:r>
                        <a:rPr lang="ro-RO" sz="1200" dirty="0" err="1" smtClean="0"/>
                        <a:t>intervenţie</a:t>
                      </a:r>
                      <a:r>
                        <a:rPr lang="ro-RO" sz="1200" dirty="0" smtClean="0"/>
                        <a:t> în caz de </a:t>
                      </a:r>
                      <a:r>
                        <a:rPr lang="ro-RO" sz="1200" dirty="0" err="1" smtClean="0"/>
                        <a:t>urgenţă</a:t>
                      </a:r>
                      <a:endParaRPr lang="ro-RO" sz="1200" dirty="0"/>
                    </a:p>
                  </a:txBody>
                  <a:tcPr/>
                </a:tc>
              </a:tr>
              <a:tr h="10727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11.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Educatia pentru valori culturale/ valori europene, toleranta, democratie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Constientizarea apartenentei la cultura si comunitatea europeana. Insusirea mentalitatii si a unui comportament democratic, de cetateni europeni activi</a:t>
                      </a:r>
                      <a:endParaRPr lang="ro-RO" sz="1200" dirty="0"/>
                    </a:p>
                  </a:txBody>
                  <a:tcPr/>
                </a:tc>
              </a:tr>
              <a:tr h="107273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12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Educatie</a:t>
                      </a:r>
                      <a:r>
                        <a:rPr lang="ro-RO" sz="1200" dirty="0" smtClean="0"/>
                        <a:t> pentru cariera/ Orientare profesionala, </a:t>
                      </a:r>
                      <a:r>
                        <a:rPr lang="ro-RO" sz="1200" dirty="0" err="1" smtClean="0"/>
                        <a:t>antreprenoriat</a:t>
                      </a:r>
                      <a:r>
                        <a:rPr lang="ro-RO" sz="1200" dirty="0" smtClean="0"/>
                        <a:t>, cultivarea interesului pentru munca de calitate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Trezirea interesului pentru cariera, munca si activitati antreprenoriale</a:t>
                      </a:r>
                      <a:endParaRPr lang="ro-RO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258539"/>
              </p:ext>
            </p:extLst>
          </p:nvPr>
        </p:nvGraphicFramePr>
        <p:xfrm>
          <a:off x="0" y="4779264"/>
          <a:ext cx="8924544" cy="1682496"/>
        </p:xfrm>
        <a:graphic>
          <a:graphicData uri="http://schemas.openxmlformats.org/drawingml/2006/table">
            <a:tbl>
              <a:tblPr/>
              <a:tblGrid>
                <a:gridCol w="8924544"/>
              </a:tblGrid>
              <a:tr h="1682496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ro-RO" sz="1200" dirty="0" smtClean="0"/>
                        <a:t>Prezentul document a fost prezentat, dezbătut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aprobat în CONSILIUL PROFESORAL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validat de CONSILIUL DE ADMINISTRAŢIE din </a:t>
                      </a:r>
                      <a:r>
                        <a:rPr lang="en-US" sz="1200" dirty="0" smtClean="0"/>
                        <a:t>19.10.2022</a:t>
                      </a:r>
                      <a:r>
                        <a:rPr lang="ro-RO" sz="1200" dirty="0" smtClean="0"/>
                        <a:t> .</a:t>
                      </a:r>
                      <a:endParaRPr lang="en-US" sz="1200" dirty="0" smtClean="0"/>
                    </a:p>
                    <a:p>
                      <a:r>
                        <a:rPr lang="ro-RO" sz="1200" dirty="0" smtClean="0"/>
                        <a:t> Director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educativ</a:t>
                      </a:r>
                      <a:r>
                        <a:rPr lang="ro-RO" sz="1200" dirty="0" smtClean="0"/>
                        <a:t> , </a:t>
                      </a:r>
                      <a:r>
                        <a:rPr lang="en-US" sz="1200" dirty="0" smtClean="0"/>
                        <a:t>                                    </a:t>
                      </a:r>
                      <a:r>
                        <a:rPr lang="ro-RO" sz="1200" dirty="0" smtClean="0"/>
                        <a:t>Coordonator pentru proiecte și programe educative </a:t>
                      </a:r>
                      <a:r>
                        <a:rPr lang="ro-RO" sz="1200" dirty="0" err="1" smtClean="0"/>
                        <a:t>şcolare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extraşcolare</a:t>
                      </a:r>
                      <a:r>
                        <a:rPr lang="ro-RO" sz="1200" dirty="0" smtClean="0"/>
                        <a:t>,</a:t>
                      </a:r>
                      <a:endParaRPr lang="en-US" sz="1200" dirty="0" smtClean="0"/>
                    </a:p>
                    <a:p>
                      <a:r>
                        <a:rPr lang="ro-RO" sz="1200" dirty="0" smtClean="0"/>
                        <a:t> Prof. </a:t>
                      </a:r>
                      <a:r>
                        <a:rPr lang="en-US" sz="1200" dirty="0" smtClean="0"/>
                        <a:t>ELENA</a:t>
                      </a:r>
                      <a:r>
                        <a:rPr lang="en-US" sz="1200" baseline="0" dirty="0" smtClean="0"/>
                        <a:t> SIMONA LACATUSU                                                    </a:t>
                      </a:r>
                      <a:r>
                        <a:rPr lang="ro-RO" sz="1200" dirty="0" smtClean="0"/>
                        <a:t> prof. </a:t>
                      </a:r>
                      <a:r>
                        <a:rPr lang="en-US" sz="1200" dirty="0" smtClean="0"/>
                        <a:t>MONICA</a:t>
                      </a:r>
                      <a:r>
                        <a:rPr lang="en-US" sz="1200" baseline="0" dirty="0" smtClean="0"/>
                        <a:t> MIHAELA TURCU</a:t>
                      </a:r>
                      <a:endParaRPr lang="ro-RO" sz="12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30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460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141401" y="179110"/>
            <a:ext cx="844641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UcPeriod"/>
            </a:pPr>
            <a:r>
              <a:rPr lang="ro-RO" dirty="0" smtClean="0"/>
              <a:t>VALORI PROMOVATE:</a:t>
            </a:r>
            <a:endParaRPr lang="en-US" dirty="0" smtClean="0"/>
          </a:p>
          <a:p>
            <a:r>
              <a:rPr lang="ro-RO" dirty="0" smtClean="0"/>
              <a:t> • </a:t>
            </a:r>
            <a:r>
              <a:rPr lang="ro-RO" sz="1200" dirty="0" smtClean="0">
                <a:latin typeface="+mj-lt"/>
              </a:rPr>
              <a:t>Comunicarea, responsabilitatea, cooperarea, prietenia, adevărul, binele, frumosul, prietenia, ajutorul reciproc,</a:t>
            </a:r>
            <a:endParaRPr lang="en-US" sz="1200" dirty="0" smtClean="0">
              <a:latin typeface="+mj-lt"/>
            </a:endParaRPr>
          </a:p>
          <a:p>
            <a:endParaRPr lang="en-US" dirty="0" smtClean="0"/>
          </a:p>
          <a:p>
            <a:r>
              <a:rPr lang="ro-RO" dirty="0" smtClean="0"/>
              <a:t> II. SCOP: </a:t>
            </a:r>
            <a:r>
              <a:rPr lang="ro-RO" sz="1200" dirty="0" smtClean="0"/>
              <a:t>Ridicarea standardelor calitative ale </a:t>
            </a:r>
            <a:r>
              <a:rPr lang="ro-RO" sz="1200" dirty="0" err="1" smtClean="0"/>
              <a:t>educaţiei</a:t>
            </a:r>
            <a:r>
              <a:rPr lang="ro-RO" sz="1200" dirty="0" smtClean="0"/>
              <a:t> formale </a:t>
            </a:r>
            <a:r>
              <a:rPr lang="ro-RO" sz="1200" dirty="0" err="1" smtClean="0"/>
              <a:t>şi</a:t>
            </a:r>
            <a:r>
              <a:rPr lang="ro-RO" sz="1200" dirty="0" smtClean="0"/>
              <a:t> non-formale prin complementarizarea lor în vederea valorificării </a:t>
            </a:r>
            <a:r>
              <a:rPr lang="ro-RO" sz="1200" dirty="0" err="1" smtClean="0"/>
              <a:t>potenţialului</a:t>
            </a:r>
            <a:r>
              <a:rPr lang="ro-RO" sz="1200" dirty="0" smtClean="0"/>
              <a:t> elevilor </a:t>
            </a:r>
            <a:r>
              <a:rPr lang="ro-RO" sz="1200" dirty="0" err="1" smtClean="0"/>
              <a:t>şi</a:t>
            </a:r>
            <a:r>
              <a:rPr lang="ro-RO" sz="1200" dirty="0" smtClean="0"/>
              <a:t> a formării lor ca </a:t>
            </a:r>
            <a:r>
              <a:rPr lang="ro-RO" sz="1200" dirty="0" err="1" smtClean="0"/>
              <a:t>cetăţeni</a:t>
            </a:r>
            <a:r>
              <a:rPr lang="ro-RO" sz="1200" dirty="0" smtClean="0"/>
              <a:t> europeni responsabili. </a:t>
            </a:r>
            <a:endParaRPr lang="en-US" sz="1200" dirty="0" smtClean="0"/>
          </a:p>
          <a:p>
            <a:endParaRPr lang="en-US" dirty="0" smtClean="0"/>
          </a:p>
          <a:p>
            <a:r>
              <a:rPr lang="ro-RO" dirty="0" smtClean="0"/>
              <a:t>III. OBIECTIVE /ŢINTE STRATEGICE</a:t>
            </a:r>
            <a:r>
              <a:rPr lang="ro-RO" sz="1200" dirty="0" smtClean="0"/>
              <a:t>:</a:t>
            </a:r>
            <a:endParaRPr lang="en-US" sz="1200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Cooptarea cadrelor didactice, a elevilor, precum si a partenerilor </a:t>
            </a:r>
            <a:r>
              <a:rPr lang="ro-RO" sz="1200" b="1" dirty="0" err="1" smtClean="0"/>
              <a:t>nostri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educationali</a:t>
            </a:r>
            <a:r>
              <a:rPr lang="ro-RO" sz="1200" b="1" dirty="0" smtClean="0"/>
              <a:t> in vederea </a:t>
            </a:r>
            <a:r>
              <a:rPr lang="ro-RO" sz="1200" b="1" dirty="0" err="1" smtClean="0"/>
              <a:t>pregatirii</a:t>
            </a:r>
            <a:r>
              <a:rPr lang="ro-RO" sz="1200" b="1" dirty="0" smtClean="0"/>
              <a:t> si </a:t>
            </a:r>
            <a:r>
              <a:rPr lang="ro-RO" sz="1200" b="1" dirty="0" err="1" smtClean="0"/>
              <a:t>desfasurarii</a:t>
            </a:r>
            <a:r>
              <a:rPr lang="ro-RO" sz="1200" b="1" dirty="0" smtClean="0"/>
              <a:t> programelor educative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extracurriculare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r>
              <a:rPr lang="ro-RO" sz="1200" b="1" dirty="0" smtClean="0"/>
              <a:t> - </a:t>
            </a:r>
            <a:r>
              <a:rPr lang="ro-RO" sz="1200" b="1" dirty="0" err="1" smtClean="0"/>
              <a:t>Recunoaşterea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ca dimensiune fundamentală a procesului instructiv – educativ;</a:t>
            </a:r>
            <a:endParaRPr lang="en-US" sz="1200" b="1" dirty="0" smtClean="0"/>
          </a:p>
          <a:p>
            <a:r>
              <a:rPr lang="ro-RO" sz="1200" b="1" dirty="0" smtClean="0"/>
              <a:t> - Valorificarea rolului definitoriu al </a:t>
            </a:r>
            <a:r>
              <a:rPr lang="ro-RO" sz="1200" b="1" dirty="0" err="1" smtClean="0"/>
              <a:t>educaţiei</a:t>
            </a:r>
            <a:r>
              <a:rPr lang="ro-RO" sz="1200" b="1" dirty="0" smtClean="0"/>
              <a:t> în pregătirea elevilor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contribuţia</a:t>
            </a:r>
            <a:r>
              <a:rPr lang="ro-RO" sz="1200" b="1" dirty="0" smtClean="0"/>
              <a:t> în devenirea lor ca </a:t>
            </a:r>
            <a:r>
              <a:rPr lang="ro-RO" sz="1200" b="1" dirty="0" err="1" smtClean="0"/>
              <a:t>cetăţeni</a:t>
            </a:r>
            <a:r>
              <a:rPr lang="ro-RO" sz="1200" b="1" dirty="0" smtClean="0"/>
              <a:t> activi într-o societate dinamică;</a:t>
            </a:r>
            <a:endParaRPr lang="en-US" sz="1200" b="1" dirty="0" smtClean="0"/>
          </a:p>
          <a:p>
            <a:r>
              <a:rPr lang="ro-RO" sz="1200" b="1" dirty="0" smtClean="0"/>
              <a:t> - Întărirea statutului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educaţionale</a:t>
            </a:r>
            <a:r>
              <a:rPr lang="ro-RO" sz="1200" b="1" dirty="0" smtClean="0"/>
              <a:t> ca </a:t>
            </a:r>
            <a:r>
              <a:rPr lang="ro-RO" sz="1200" b="1" dirty="0" err="1" smtClean="0"/>
              <a:t>spaţiu</a:t>
            </a:r>
            <a:r>
              <a:rPr lang="ro-RO" sz="1200" b="1" dirty="0" smtClean="0"/>
              <a:t> de dezvoltare personală;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Dezvoltarea dimensiunii europene a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, prin </a:t>
            </a:r>
            <a:r>
              <a:rPr lang="ro-RO" sz="1200" b="1" dirty="0" err="1" smtClean="0"/>
              <a:t>mutiplicarea</a:t>
            </a:r>
            <a:r>
              <a:rPr lang="ro-RO" sz="1200" b="1" dirty="0" smtClean="0"/>
              <a:t> programelor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proiectelor de cooperare </a:t>
            </a:r>
            <a:r>
              <a:rPr lang="ro-RO" sz="1200" b="1" dirty="0" err="1" smtClean="0"/>
              <a:t>internaţională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- Continuarea demersului de atragere a parteneriatelor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schimburilor de </a:t>
            </a:r>
            <a:r>
              <a:rPr lang="ro-RO" sz="1200" b="1" dirty="0" err="1" smtClean="0"/>
              <a:t>experienţă</a:t>
            </a:r>
            <a:r>
              <a:rPr lang="ro-RO" sz="1200" b="1" dirty="0" smtClean="0"/>
              <a:t> cu alte </a:t>
            </a:r>
            <a:r>
              <a:rPr lang="ro-RO" sz="1200" b="1" dirty="0" err="1" smtClean="0"/>
              <a:t>unităţi</a:t>
            </a:r>
            <a:r>
              <a:rPr lang="ro-RO" sz="1200" b="1" dirty="0" smtClean="0"/>
              <a:t> de </a:t>
            </a:r>
            <a:r>
              <a:rPr lang="ro-RO" sz="1200" b="1" dirty="0" err="1" smtClean="0"/>
              <a:t>învăţământ</a:t>
            </a:r>
            <a:r>
              <a:rPr lang="ro-RO" sz="1200" b="1" dirty="0" smtClean="0"/>
              <a:t> din </a:t>
            </a:r>
            <a:r>
              <a:rPr lang="ro-RO" sz="1200" b="1" dirty="0" err="1" smtClean="0"/>
              <a:t>ţară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străinătate;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- </a:t>
            </a:r>
            <a:r>
              <a:rPr lang="ro-RO" sz="1200" b="1" dirty="0" err="1" smtClean="0"/>
              <a:t>Creşterea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vizibilităţii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eficienţei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prin prevenirea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reducerea fenomenelor antisociale, de abandon </a:t>
            </a:r>
            <a:r>
              <a:rPr lang="ro-RO" sz="1200" b="1" dirty="0" err="1" smtClean="0"/>
              <a:t>şcolar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absenteism; </a:t>
            </a:r>
            <a:endParaRPr lang="en-US" sz="1200" b="1" dirty="0" smtClean="0"/>
          </a:p>
          <a:p>
            <a:r>
              <a:rPr lang="ro-RO" sz="1200" b="1" dirty="0" smtClean="0"/>
              <a:t>- Stimularea interesului elevilor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cadrelor didactice de a se implica în proiecte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programe educative curriculare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extracurriculare</a:t>
            </a:r>
            <a:r>
              <a:rPr lang="ro-RO" sz="1200" b="1" dirty="0" smtClean="0"/>
              <a:t>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Introducerea obligatorie a elementului educativ în proiectarea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desfăşurarea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didactice la fiecare obiect de studiu;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Proiectarea </a:t>
            </a:r>
            <a:r>
              <a:rPr lang="ro-RO" sz="1200" b="1" dirty="0" err="1" smtClean="0"/>
              <a:t>activităţilor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extracurriculare</a:t>
            </a:r>
            <a:r>
              <a:rPr lang="ro-RO" sz="1200" b="1" dirty="0" smtClean="0"/>
              <a:t> ca </a:t>
            </a:r>
            <a:r>
              <a:rPr lang="ro-RO" sz="1200" b="1" dirty="0" err="1" smtClean="0"/>
              <a:t>aplicaţii</a:t>
            </a:r>
            <a:r>
              <a:rPr lang="ro-RO" sz="1200" b="1" dirty="0" smtClean="0"/>
              <a:t> concrete a </a:t>
            </a:r>
            <a:r>
              <a:rPr lang="ro-RO" sz="1200" b="1" dirty="0" err="1" smtClean="0"/>
              <a:t>cunoştinţelor</a:t>
            </a:r>
            <a:r>
              <a:rPr lang="ro-RO" sz="1200" b="1" dirty="0" smtClean="0"/>
              <a:t> acumulate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</a:t>
            </a:r>
            <a:r>
              <a:rPr lang="ro-RO" sz="1200" b="1" dirty="0" err="1" smtClean="0"/>
              <a:t>abilităţilor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competenţelor</a:t>
            </a:r>
            <a:r>
              <a:rPr lang="ro-RO" sz="1200" b="1" dirty="0" smtClean="0"/>
              <a:t> formate în cadrul obiectelor de studiu;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Continuarea proiectului general de promovare a valorilor culturale (istorice, literare, artistice, muzicale, etc.), precum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promovarea </a:t>
            </a:r>
            <a:r>
              <a:rPr lang="ro-RO" sz="1200" b="1" dirty="0" err="1" smtClean="0"/>
              <a:t>tradiţiilor</a:t>
            </a:r>
            <a:r>
              <a:rPr lang="ro-RO" sz="1200" b="1" dirty="0" smtClean="0"/>
              <a:t> populare;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Promovarea, în continuare, a valorilor democratice, moral-civice, precum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celor ecologice; </a:t>
            </a:r>
            <a:endParaRPr lang="en-US" sz="1200" b="1" dirty="0" smtClean="0"/>
          </a:p>
          <a:p>
            <a:pPr marL="171450" indent="-171450">
              <a:buFontTx/>
              <a:buChar char="-"/>
            </a:pPr>
            <a:r>
              <a:rPr lang="ro-RO" sz="1200" b="1" dirty="0" smtClean="0"/>
              <a:t>Participarea unui număr cât mai mare de elevi la </a:t>
            </a:r>
            <a:r>
              <a:rPr lang="ro-RO" sz="1200" b="1" dirty="0" err="1" smtClean="0"/>
              <a:t>activităţile</a:t>
            </a:r>
            <a:r>
              <a:rPr lang="ro-RO" sz="1200" b="1" dirty="0" smtClean="0"/>
              <a:t> educative; </a:t>
            </a:r>
            <a:endParaRPr lang="en-US" sz="1200" b="1" dirty="0" smtClean="0"/>
          </a:p>
          <a:p>
            <a:r>
              <a:rPr lang="ro-RO" sz="1200" b="1" dirty="0" smtClean="0"/>
              <a:t>- Cooptarea </a:t>
            </a:r>
            <a:r>
              <a:rPr lang="ro-RO" sz="1200" b="1" dirty="0" err="1" smtClean="0"/>
              <a:t>părinţilor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altor </a:t>
            </a:r>
            <a:r>
              <a:rPr lang="ro-RO" sz="1200" b="1" dirty="0" err="1" smtClean="0"/>
              <a:t>instituţii</a:t>
            </a:r>
            <a:r>
              <a:rPr lang="ro-RO" sz="1200" b="1" dirty="0" smtClean="0"/>
              <a:t> ca parteneri ai </a:t>
            </a:r>
            <a:r>
              <a:rPr lang="ro-RO" sz="1200" b="1" dirty="0" err="1" smtClean="0"/>
              <a:t>activităţilor</a:t>
            </a:r>
            <a:r>
              <a:rPr lang="ro-RO" sz="1200" b="1" dirty="0" smtClean="0"/>
              <a:t> educative;</a:t>
            </a:r>
            <a:endParaRPr lang="ro-RO" sz="1200" b="1" dirty="0"/>
          </a:p>
        </p:txBody>
      </p:sp>
    </p:spTree>
    <p:extLst>
      <p:ext uri="{BB962C8B-B14F-4D97-AF65-F5344CB8AC3E}">
        <p14:creationId xmlns:p14="http://schemas.microsoft.com/office/powerpoint/2010/main" val="91796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301657" y="186508"/>
            <a:ext cx="8191893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200" b="1" dirty="0" smtClean="0"/>
              <a:t>ANALIZA SWOT PUNCTE TARI :</a:t>
            </a:r>
            <a:endParaRPr lang="en-US" sz="1200" b="1" dirty="0" smtClean="0"/>
          </a:p>
          <a:p>
            <a:endParaRPr lang="en-US" sz="1200" dirty="0" smtClean="0"/>
          </a:p>
          <a:p>
            <a:pPr>
              <a:lnSpc>
                <a:spcPct val="150000"/>
              </a:lnSpc>
            </a:pPr>
            <a:r>
              <a:rPr lang="ro-RO" sz="1200" dirty="0" smtClean="0"/>
              <a:t> ➢ </a:t>
            </a:r>
            <a:r>
              <a:rPr lang="ro-RO" sz="1200" b="1" dirty="0" err="1" smtClean="0"/>
              <a:t>Reţea</a:t>
            </a:r>
            <a:r>
              <a:rPr lang="ro-RO" sz="1200" b="1" dirty="0" smtClean="0"/>
              <a:t> coerentă de coordonare a </a:t>
            </a:r>
            <a:r>
              <a:rPr lang="ro-RO" sz="1200" b="1" dirty="0" err="1" smtClean="0"/>
              <a:t>activităţilor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extracurriculare</a:t>
            </a:r>
            <a:r>
              <a:rPr lang="ro-RO" sz="1200" b="1" dirty="0" smtClean="0"/>
              <a:t>: inspectorul educativ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inspectorul </a:t>
            </a:r>
            <a:r>
              <a:rPr lang="ro-RO" sz="1200" b="1" dirty="0" err="1" smtClean="0"/>
              <a:t>şcolar</a:t>
            </a:r>
            <a:r>
              <a:rPr lang="ro-RO" sz="1200" b="1" dirty="0" smtClean="0"/>
              <a:t> cu programe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proiecte de cooperare </a:t>
            </a:r>
            <a:r>
              <a:rPr lang="ro-RO" sz="1200" b="1" dirty="0" err="1" smtClean="0"/>
              <a:t>internaţională</a:t>
            </a:r>
            <a:r>
              <a:rPr lang="ro-RO" sz="1200" b="1" dirty="0" smtClean="0"/>
              <a:t> – la nivel </a:t>
            </a:r>
            <a:r>
              <a:rPr lang="ro-RO" sz="1200" b="1" dirty="0" err="1" smtClean="0"/>
              <a:t>judeţean</a:t>
            </a:r>
            <a:r>
              <a:rPr lang="ro-RO" sz="1200" b="1" dirty="0" smtClean="0"/>
              <a:t>, coordonatorul de programe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proiecte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– la nivelul </a:t>
            </a:r>
            <a:r>
              <a:rPr lang="ro-RO" sz="1200" b="1" dirty="0" err="1" smtClean="0"/>
              <a:t>unităţii</a:t>
            </a:r>
            <a:r>
              <a:rPr lang="ro-RO" sz="1200" b="1" dirty="0" smtClean="0"/>
              <a:t> de </a:t>
            </a:r>
            <a:r>
              <a:rPr lang="ro-RO" sz="1200" b="1" dirty="0" err="1" smtClean="0"/>
              <a:t>învăţământ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învăţătorii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diriginţii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corpul profesoral – la nivelul clasei, structurile </a:t>
            </a:r>
            <a:r>
              <a:rPr lang="ro-RO" sz="1200" b="1" dirty="0" err="1" smtClean="0"/>
              <a:t>organizaţionale</a:t>
            </a:r>
            <a:r>
              <a:rPr lang="ro-RO" sz="1200" b="1" dirty="0" smtClean="0"/>
              <a:t> ale elevilor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părinţilor</a:t>
            </a:r>
            <a:r>
              <a:rPr lang="ro-RO" sz="1200" b="1" dirty="0" smtClean="0"/>
              <a:t> - la nivelul </a:t>
            </a:r>
            <a:r>
              <a:rPr lang="ro-RO" sz="1200" b="1" dirty="0" err="1" smtClean="0"/>
              <a:t>unităţii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Rezultate bune ale copiilor la manifestările educative locale, </a:t>
            </a:r>
            <a:r>
              <a:rPr lang="ro-RO" sz="1200" b="1" dirty="0" err="1" smtClean="0"/>
              <a:t>judeţene</a:t>
            </a:r>
            <a:r>
              <a:rPr lang="ro-RO" sz="1200" b="1" dirty="0" smtClean="0"/>
              <a:t>, regionale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naţionale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</a:t>
            </a:r>
            <a:r>
              <a:rPr lang="ro-RO" sz="1200" b="1" dirty="0" err="1" smtClean="0"/>
              <a:t>Experienţă</a:t>
            </a:r>
            <a:r>
              <a:rPr lang="ro-RO" sz="1200" b="1" dirty="0" smtClean="0"/>
              <a:t> în domeniul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castigată</a:t>
            </a:r>
            <a:r>
              <a:rPr lang="ro-RO" sz="1200" b="1" dirty="0" smtClean="0"/>
              <a:t> prin participări frecvente;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Personal didactic calificat, cu </a:t>
            </a:r>
            <a:r>
              <a:rPr lang="ro-RO" sz="1200" b="1" dirty="0" err="1" smtClean="0"/>
              <a:t>competenţe</a:t>
            </a:r>
            <a:r>
              <a:rPr lang="ro-RO" sz="1200" b="1" dirty="0" smtClean="0"/>
              <a:t> necesare evaluării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valorificării </a:t>
            </a:r>
            <a:r>
              <a:rPr lang="ro-RO" sz="1200" b="1" dirty="0" err="1" smtClean="0"/>
              <a:t>valenţelor</a:t>
            </a:r>
            <a:r>
              <a:rPr lang="ro-RO" sz="1200" b="1" dirty="0" smtClean="0"/>
              <a:t> educative derivate dintr-o problematică educativă diversă;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Diversitatea programului de </a:t>
            </a:r>
            <a:r>
              <a:rPr lang="ro-RO" sz="1200" b="1" dirty="0" err="1" smtClean="0"/>
              <a:t>activităţi</a:t>
            </a:r>
            <a:r>
              <a:rPr lang="ro-RO" sz="1200" b="1" dirty="0" smtClean="0"/>
              <a:t> educative;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</a:t>
            </a:r>
            <a:r>
              <a:rPr lang="ro-RO" sz="1200" b="1" dirty="0" err="1" smtClean="0"/>
              <a:t>Modalităţi</a:t>
            </a:r>
            <a:r>
              <a:rPr lang="ro-RO" sz="1200" b="1" dirty="0" smtClean="0"/>
              <a:t> alternative de petrecere a timpului liber prin </a:t>
            </a:r>
            <a:r>
              <a:rPr lang="ro-RO" sz="1200" b="1" dirty="0" err="1" smtClean="0"/>
              <a:t>activităţi</a:t>
            </a:r>
            <a:r>
              <a:rPr lang="ro-RO" sz="1200" b="1" dirty="0" smtClean="0"/>
              <a:t> derulate în timpul anului </a:t>
            </a:r>
            <a:r>
              <a:rPr lang="ro-RO" sz="1200" b="1" dirty="0" err="1" smtClean="0"/>
              <a:t>şcolar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</a:t>
            </a:r>
            <a:r>
              <a:rPr lang="ro-RO" sz="1200" b="1" dirty="0" err="1" smtClean="0"/>
              <a:t>vacanţelor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Finalitatea proiectelor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programelor educative ale copiilor prin participarea la </a:t>
            </a:r>
            <a:r>
              <a:rPr lang="ro-RO" sz="1200" b="1" dirty="0" err="1" smtClean="0"/>
              <a:t>competiţii</a:t>
            </a:r>
            <a:r>
              <a:rPr lang="ro-RO" sz="1200" b="1" dirty="0" smtClean="0"/>
              <a:t> la nivel de unitate, local, </a:t>
            </a:r>
            <a:r>
              <a:rPr lang="ro-RO" sz="1200" b="1" dirty="0" err="1" smtClean="0"/>
              <a:t>judeţean</a:t>
            </a:r>
            <a:r>
              <a:rPr lang="ro-RO" sz="1200" b="1" dirty="0" smtClean="0"/>
              <a:t>, regional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naţional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Mediatizarea </a:t>
            </a:r>
            <a:r>
              <a:rPr lang="ro-RO" sz="1200" b="1" dirty="0" err="1" smtClean="0"/>
              <a:t>activităţilor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extracurriculare</a:t>
            </a:r>
            <a:r>
              <a:rPr lang="ro-RO" sz="1200" b="1" dirty="0" smtClean="0"/>
              <a:t> în comunitate, prin spectacole, concursuri, </a:t>
            </a:r>
            <a:r>
              <a:rPr lang="ro-RO" sz="1200" b="1" dirty="0" err="1" smtClean="0"/>
              <a:t>competiţii</a:t>
            </a:r>
            <a:r>
              <a:rPr lang="ro-RO" sz="1200" b="1" dirty="0" smtClean="0"/>
              <a:t> pentru copii;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</a:t>
            </a:r>
            <a:r>
              <a:rPr lang="ro-RO" sz="1200" b="1" dirty="0" err="1" smtClean="0"/>
              <a:t>Existenţa</a:t>
            </a:r>
            <a:r>
              <a:rPr lang="ro-RO" sz="1200" b="1" dirty="0" smtClean="0"/>
              <a:t> parteneriatului </a:t>
            </a:r>
            <a:r>
              <a:rPr lang="ro-RO" sz="1200" b="1" dirty="0" err="1" smtClean="0"/>
              <a:t>educaţional</a:t>
            </a:r>
            <a:r>
              <a:rPr lang="ro-RO" sz="1200" b="1" dirty="0" smtClean="0"/>
              <a:t> cu familia în vederea responsabilizării acestora în </a:t>
            </a:r>
            <a:r>
              <a:rPr lang="ro-RO" sz="1200" b="1" dirty="0" err="1" smtClean="0"/>
              <a:t>susţinerea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îmbunătăţirea</a:t>
            </a:r>
            <a:r>
              <a:rPr lang="ro-RO" sz="1200" b="1" dirty="0" smtClean="0"/>
              <a:t> actului </a:t>
            </a:r>
            <a:r>
              <a:rPr lang="ro-RO" sz="1200" b="1" dirty="0" err="1" smtClean="0"/>
              <a:t>educaţional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</a:t>
            </a:r>
            <a:r>
              <a:rPr lang="ro-RO" sz="1200" b="1" dirty="0" err="1" smtClean="0"/>
              <a:t>Existenţa</a:t>
            </a:r>
            <a:r>
              <a:rPr lang="ro-RO" sz="1200" b="1" dirty="0" smtClean="0"/>
              <a:t> partenerilor voluntari din rândul </a:t>
            </a:r>
            <a:r>
              <a:rPr lang="ro-RO" sz="1200" b="1" dirty="0" err="1" smtClean="0"/>
              <a:t>asociaţiilor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Ong-urilor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</a:t>
            </a:r>
            <a:r>
              <a:rPr lang="ro-RO" sz="1200" b="1" dirty="0" err="1" smtClean="0"/>
              <a:t>Şcoala</a:t>
            </a:r>
            <a:r>
              <a:rPr lang="ro-RO" sz="1200" b="1" dirty="0" smtClean="0"/>
              <a:t> dispune de materiale didactice modern(videoproiector, CD </a:t>
            </a:r>
            <a:r>
              <a:rPr lang="ro-RO" sz="1200" b="1" dirty="0" err="1" smtClean="0"/>
              <a:t>player,calculatoare</a:t>
            </a:r>
            <a:r>
              <a:rPr lang="ro-RO" sz="1200" b="1" dirty="0" smtClean="0"/>
              <a:t>, sistem AEL);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Sălile de clasă au mobilier modular;</a:t>
            </a:r>
            <a:endParaRPr lang="ro-RO" sz="1200" b="1" dirty="0"/>
          </a:p>
        </p:txBody>
      </p:sp>
    </p:spTree>
    <p:extLst>
      <p:ext uri="{BB962C8B-B14F-4D97-AF65-F5344CB8AC3E}">
        <p14:creationId xmlns:p14="http://schemas.microsoft.com/office/powerpoint/2010/main" val="277842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329939" y="1230673"/>
            <a:ext cx="864437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dirty="0" smtClean="0"/>
              <a:t>PUNCTE SLABE :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ro-RO" sz="1200" dirty="0" smtClean="0"/>
              <a:t>➢ </a:t>
            </a:r>
            <a:r>
              <a:rPr lang="ro-RO" sz="1200" b="1" dirty="0" smtClean="0"/>
              <a:t>În cadrul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formale, accentul cade pe transmiterea </a:t>
            </a:r>
            <a:r>
              <a:rPr lang="ro-RO" sz="1200" b="1" dirty="0" err="1" smtClean="0"/>
              <a:t>cunoştinţelor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nu pe caracterul educativ al </a:t>
            </a:r>
            <a:r>
              <a:rPr lang="ro-RO" sz="1200" b="1" dirty="0" err="1" smtClean="0"/>
              <a:t>conţinutului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Minimalizarea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 de către </a:t>
            </a:r>
            <a:r>
              <a:rPr lang="ro-RO" sz="1200" b="1" dirty="0" err="1" smtClean="0"/>
              <a:t>părinţi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Insuficienta formare a cadrelor didactice în domeniul </a:t>
            </a:r>
            <a:r>
              <a:rPr lang="ro-RO" sz="1200" b="1" dirty="0" err="1" smtClean="0"/>
              <a:t>activităţilor</a:t>
            </a:r>
            <a:r>
              <a:rPr lang="ro-RO" sz="1200" b="1" dirty="0" smtClean="0"/>
              <a:t> educative </a:t>
            </a:r>
            <a:r>
              <a:rPr lang="ro-RO" sz="1200" b="1" dirty="0" err="1" smtClean="0"/>
              <a:t>şcolare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endParaRPr lang="en-US" sz="1200" b="1" dirty="0" smtClean="0"/>
          </a:p>
          <a:p>
            <a:pPr algn="ctr">
              <a:lnSpc>
                <a:spcPct val="150000"/>
              </a:lnSpc>
            </a:pPr>
            <a:r>
              <a:rPr lang="ro-RO" b="1" dirty="0" smtClean="0"/>
              <a:t>OPORTUNITĂŢI : 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Deschiderea </a:t>
            </a:r>
            <a:r>
              <a:rPr lang="ro-RO" sz="1200" b="1" dirty="0" err="1" smtClean="0"/>
              <a:t>activităţii</a:t>
            </a:r>
            <a:r>
              <a:rPr lang="ro-RO" sz="1200" b="1" dirty="0" smtClean="0"/>
              <a:t> educative spre implicare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responsabilizarea în </a:t>
            </a:r>
            <a:r>
              <a:rPr lang="ro-RO" sz="1200" b="1" dirty="0" err="1" smtClean="0"/>
              <a:t>viaţa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comunităţii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Diversificarea ofertei </a:t>
            </a:r>
            <a:r>
              <a:rPr lang="ro-RO" sz="1200" b="1" dirty="0" err="1" smtClean="0"/>
              <a:t>educaţionale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creşterea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calităţii</a:t>
            </a:r>
            <a:r>
              <a:rPr lang="ro-RO" sz="1200" b="1" dirty="0" smtClean="0"/>
              <a:t> actului </a:t>
            </a:r>
            <a:r>
              <a:rPr lang="ro-RO" sz="1200" b="1" dirty="0" err="1" smtClean="0"/>
              <a:t>educaţional</a:t>
            </a:r>
            <a:r>
              <a:rPr lang="ro-RO" sz="1200" b="1" dirty="0" smtClean="0"/>
              <a:t> prin perspectiva descentralizării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 </a:t>
            </a:r>
            <a:r>
              <a:rPr lang="ro-RO" sz="1200" b="1" dirty="0" err="1" smtClean="0"/>
              <a:t>concurenţei</a:t>
            </a:r>
            <a:r>
              <a:rPr lang="ro-RO" sz="1200" b="1" dirty="0" smtClean="0"/>
              <a:t> pe </a:t>
            </a:r>
            <a:r>
              <a:rPr lang="ro-RO" sz="1200" b="1" dirty="0" err="1" smtClean="0"/>
              <a:t>piaţa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educaţiei</a:t>
            </a:r>
            <a:r>
              <a:rPr lang="ro-RO" sz="1200" b="1" dirty="0" smtClean="0"/>
              <a:t>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Valorificarea </a:t>
            </a:r>
            <a:r>
              <a:rPr lang="ro-RO" sz="1200" b="1" dirty="0" err="1" smtClean="0"/>
              <a:t>potenţialului</a:t>
            </a:r>
            <a:r>
              <a:rPr lang="ro-RO" sz="1200" b="1" dirty="0" smtClean="0"/>
              <a:t> creativ al elevilor prin </a:t>
            </a:r>
            <a:r>
              <a:rPr lang="ro-RO" sz="1200" b="1" dirty="0" err="1" smtClean="0"/>
              <a:t>iniţierea</a:t>
            </a:r>
            <a:r>
              <a:rPr lang="ro-RO" sz="1200" b="1" dirty="0" smtClean="0"/>
              <a:t> de noi proiecte educative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asumarea de roluri;</a:t>
            </a:r>
            <a:endParaRPr lang="en-US" sz="1200" b="1" dirty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Interesul elevilor de a se implica în cât mai multe </a:t>
            </a:r>
            <a:r>
              <a:rPr lang="ro-RO" sz="1200" b="1" dirty="0" err="1" smtClean="0"/>
              <a:t>activităţi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extraşcolare</a:t>
            </a:r>
            <a:r>
              <a:rPr lang="ro-RO" sz="1200" b="1" dirty="0" smtClean="0"/>
              <a:t>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Diversificarea ofertei de formare în rândul cadrelor didactice;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Dezvoltarea de parteneriate </a:t>
            </a:r>
            <a:r>
              <a:rPr lang="ro-RO" sz="1200" b="1" dirty="0" err="1" smtClean="0"/>
              <a:t>educaţionale</a:t>
            </a:r>
            <a:r>
              <a:rPr lang="ro-RO" sz="1200" b="1" dirty="0" smtClean="0"/>
              <a:t> cu alte </a:t>
            </a:r>
            <a:r>
              <a:rPr lang="ro-RO" sz="1200" b="1" dirty="0" err="1" smtClean="0"/>
              <a:t>şcoli</a:t>
            </a:r>
            <a:r>
              <a:rPr lang="ro-RO" sz="1200" b="1" dirty="0" smtClean="0"/>
              <a:t>, </a:t>
            </a:r>
            <a:r>
              <a:rPr lang="ro-RO" sz="1200" b="1" dirty="0" err="1" smtClean="0"/>
              <a:t>instituţii</a:t>
            </a:r>
            <a:r>
              <a:rPr lang="ro-RO" sz="1200" b="1" dirty="0" smtClean="0"/>
              <a:t> abilitate; 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➢ Valorificarea voluntariatului si dezvoltarea </a:t>
            </a:r>
            <a:r>
              <a:rPr lang="ro-RO" sz="1200" b="1" dirty="0" err="1" smtClean="0"/>
              <a:t>constiintei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utilitatii</a:t>
            </a:r>
            <a:r>
              <a:rPr lang="ro-RO" sz="1200" b="1" dirty="0" smtClean="0"/>
              <a:t> sociale a tinerilor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Promovarea dialogului intercultural în vederea </a:t>
            </a:r>
            <a:r>
              <a:rPr lang="ro-RO" sz="1200" b="1" dirty="0" err="1" smtClean="0"/>
              <a:t>creşterii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calităţii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vieţii</a:t>
            </a:r>
            <a:r>
              <a:rPr lang="ro-RO" sz="1200" b="1" dirty="0" smtClean="0"/>
              <a:t> în comunitate;</a:t>
            </a:r>
            <a:endParaRPr lang="en-US" sz="1200" b="1" dirty="0" smtClean="0"/>
          </a:p>
          <a:p>
            <a:pPr>
              <a:lnSpc>
                <a:spcPct val="150000"/>
              </a:lnSpc>
            </a:pPr>
            <a:r>
              <a:rPr lang="ro-RO" sz="1200" b="1" dirty="0" smtClean="0"/>
              <a:t> ➢ </a:t>
            </a:r>
            <a:r>
              <a:rPr lang="ro-RO" sz="1200" b="1" dirty="0" err="1" smtClean="0"/>
              <a:t>Iniţierea</a:t>
            </a:r>
            <a:r>
              <a:rPr lang="ro-RO" sz="1200" b="1" dirty="0" smtClean="0"/>
              <a:t> tinerilor în managementul de proiect, în </a:t>
            </a:r>
            <a:r>
              <a:rPr lang="ro-RO" sz="1200" b="1" dirty="0" err="1" smtClean="0"/>
              <a:t>activităţi</a:t>
            </a:r>
            <a:r>
              <a:rPr lang="ro-RO" sz="1200" b="1" dirty="0" smtClean="0"/>
              <a:t> antreprenoriale, de </a:t>
            </a:r>
            <a:r>
              <a:rPr lang="ro-RO" sz="1200" b="1" dirty="0" err="1" smtClean="0"/>
              <a:t>orientere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şcolară</a:t>
            </a:r>
            <a:r>
              <a:rPr lang="ro-RO" sz="1200" b="1" dirty="0" smtClean="0"/>
              <a:t> </a:t>
            </a:r>
            <a:r>
              <a:rPr lang="ro-RO" sz="1200" b="1" dirty="0" err="1" smtClean="0"/>
              <a:t>şi</a:t>
            </a:r>
            <a:r>
              <a:rPr lang="ro-RO" sz="1200" b="1" dirty="0" smtClean="0"/>
              <a:t> profesională, în procesul decizional, în vederea</a:t>
            </a:r>
            <a:endParaRPr lang="en-US" sz="1200" b="1" dirty="0" smtClean="0"/>
          </a:p>
        </p:txBody>
      </p:sp>
    </p:spTree>
    <p:extLst>
      <p:ext uri="{BB962C8B-B14F-4D97-AF65-F5344CB8AC3E}">
        <p14:creationId xmlns:p14="http://schemas.microsoft.com/office/powerpoint/2010/main" val="19587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609599" y="197964"/>
            <a:ext cx="7902805" cy="556180"/>
          </a:xfrm>
        </p:spPr>
        <p:txBody>
          <a:bodyPr>
            <a:normAutofit/>
          </a:bodyPr>
          <a:lstStyle/>
          <a:p>
            <a:pPr algn="ctr"/>
            <a:r>
              <a:rPr lang="ro-RO" sz="1200" b="1" dirty="0">
                <a:solidFill>
                  <a:schemeClr val="tx1"/>
                </a:solidFill>
              </a:rPr>
              <a:t>ACŢIUNI PRELIMINARE DE PROIECTARE ŞI ORGANIZARE PLANUL ANUAL ŞI SEMESTRIAL AL ACTIVITĂŢII EDUCATIVE ȘCOLARE EXTRAŞCOLARE PENTRU ANUL </a:t>
            </a:r>
            <a:r>
              <a:rPr lang="ro-RO" sz="1200" b="1" dirty="0" smtClean="0">
                <a:solidFill>
                  <a:schemeClr val="tx1"/>
                </a:solidFill>
              </a:rPr>
              <a:t>ŞCOLAR</a:t>
            </a:r>
            <a:r>
              <a:rPr lang="en-US" sz="1200" b="1" dirty="0" smtClean="0">
                <a:solidFill>
                  <a:schemeClr val="tx1"/>
                </a:solidFill>
              </a:rPr>
              <a:t> 2022-2023</a:t>
            </a:r>
            <a:endParaRPr lang="ro-RO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Substituent conținut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0011"/>
              </p:ext>
            </p:extLst>
          </p:nvPr>
        </p:nvGraphicFramePr>
        <p:xfrm>
          <a:off x="245096" y="678734"/>
          <a:ext cx="8408712" cy="6254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2178"/>
                <a:gridCol w="2102178"/>
                <a:gridCol w="2102178"/>
                <a:gridCol w="2102178"/>
              </a:tblGrid>
              <a:tr h="585404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ACTIVITĂŢI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RESURSE UMANE ŞI INSTITUŢIONALE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RESPONSABILI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TERMEN</a:t>
                      </a:r>
                      <a:endParaRPr lang="ro-RO" sz="1200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1. Alegerea noilor Consilii pe clase 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Consiliul pe clase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err="1" smtClean="0"/>
                        <a:t>Dirigintii</a:t>
                      </a:r>
                      <a:r>
                        <a:rPr lang="ro-RO" sz="1200" b="1" dirty="0" smtClean="0"/>
                        <a:t> Director Coordonatorul pentru programe educative </a:t>
                      </a:r>
                      <a:r>
                        <a:rPr lang="ro-RO" sz="1200" b="1" dirty="0" err="1" smtClean="0"/>
                        <a:t>şcolare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extraşcolare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Sept. 202</a:t>
                      </a:r>
                      <a:r>
                        <a:rPr lang="en-US" sz="1200" b="1" dirty="0" smtClean="0"/>
                        <a:t>2</a:t>
                      </a:r>
                      <a:endParaRPr lang="ro-RO" sz="1200" b="1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3. Propunerea de proiecte educative din partea </a:t>
                      </a:r>
                      <a:r>
                        <a:rPr lang="ro-RO" sz="1200" b="1" dirty="0" err="1" smtClean="0"/>
                        <a:t>diriginţilor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selectarea lor în </a:t>
                      </a:r>
                      <a:r>
                        <a:rPr lang="ro-RO" sz="1200" b="1" dirty="0" err="1" smtClean="0"/>
                        <a:t>şedinţă</a:t>
                      </a:r>
                      <a:r>
                        <a:rPr lang="ro-RO" sz="1200" b="1" dirty="0" smtClean="0"/>
                        <a:t> deschisă a Consiliului profesoral 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Consiliul profesoral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Director Coordonatorul pentru programe educative </a:t>
                      </a:r>
                      <a:r>
                        <a:rPr lang="ro-RO" sz="1200" b="1" dirty="0" err="1" smtClean="0"/>
                        <a:t>şcolare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extraşcolare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Sept.- Oct.202</a:t>
                      </a:r>
                      <a:r>
                        <a:rPr lang="en-US" sz="1200" b="1" dirty="0" smtClean="0"/>
                        <a:t>2</a:t>
                      </a:r>
                      <a:endParaRPr lang="ro-RO" sz="1200" b="1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4. Participarea la </a:t>
                      </a:r>
                      <a:r>
                        <a:rPr lang="ro-RO" sz="1200" b="1" dirty="0" err="1" smtClean="0"/>
                        <a:t>şedinţele</a:t>
                      </a:r>
                      <a:r>
                        <a:rPr lang="ro-RO" sz="1200" b="1" dirty="0" smtClean="0"/>
                        <a:t> consilierilor educativi la nivel de ISJ </a:t>
                      </a:r>
                      <a:r>
                        <a:rPr lang="en-US" sz="1200" b="1" dirty="0" smtClean="0"/>
                        <a:t>Bacau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/>
                        <a:t>ISJ </a:t>
                      </a:r>
                      <a:r>
                        <a:rPr lang="en-US" sz="1200" b="1" dirty="0" smtClean="0"/>
                        <a:t>Bacau</a:t>
                      </a:r>
                      <a:endParaRPr lang="ro-RO" sz="1200" b="1" dirty="0" smtClean="0"/>
                    </a:p>
                    <a:p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Coordonatorul pentru programe educative </a:t>
                      </a:r>
                      <a:r>
                        <a:rPr lang="ro-RO" sz="1200" b="1" dirty="0" err="1" smtClean="0"/>
                        <a:t>şcolare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extraşcolare</a:t>
                      </a:r>
                      <a:r>
                        <a:rPr lang="ro-RO" sz="1200" b="1" dirty="0" smtClean="0"/>
                        <a:t> 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An </a:t>
                      </a:r>
                      <a:r>
                        <a:rPr lang="en-US" sz="1200" b="1" dirty="0" err="1" smtClean="0"/>
                        <a:t>scolar</a:t>
                      </a:r>
                      <a:r>
                        <a:rPr lang="en-US" sz="1200" b="1" dirty="0" smtClean="0"/>
                        <a:t> 2022-2023</a:t>
                      </a:r>
                      <a:endParaRPr lang="ro-RO" sz="1200" b="1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5. Organizarea Comitetului de </a:t>
                      </a:r>
                      <a:r>
                        <a:rPr lang="ro-RO" sz="1200" b="1" dirty="0" err="1" smtClean="0"/>
                        <a:t>părinţi</a:t>
                      </a:r>
                      <a:r>
                        <a:rPr lang="ro-RO" sz="1200" b="1" dirty="0" smtClean="0"/>
                        <a:t> pe </a:t>
                      </a:r>
                      <a:r>
                        <a:rPr lang="ro-RO" sz="1200" b="1" dirty="0" err="1" smtClean="0"/>
                        <a:t>şcoală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1" dirty="0" smtClean="0"/>
                        <a:t>Comitetele de părinţi pe clase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Director, diriginți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/>
                        <a:t>Septembrie</a:t>
                      </a:r>
                      <a:r>
                        <a:rPr lang="en-US" sz="1200" b="1" dirty="0" smtClean="0"/>
                        <a:t> 2022</a:t>
                      </a:r>
                      <a:endParaRPr lang="ro-RO" sz="1200" b="1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6. Elaborarea Planului managerial de </a:t>
                      </a:r>
                      <a:r>
                        <a:rPr lang="ro-RO" sz="1200" b="1" dirty="0" err="1" smtClean="0"/>
                        <a:t>activităţi</a:t>
                      </a:r>
                      <a:r>
                        <a:rPr lang="ro-RO" sz="1200" b="1" dirty="0" smtClean="0"/>
                        <a:t> educative </a:t>
                      </a:r>
                      <a:r>
                        <a:rPr lang="ro-RO" sz="1200" b="1" dirty="0" err="1" smtClean="0"/>
                        <a:t>şcolare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extraşcolare</a:t>
                      </a:r>
                      <a:r>
                        <a:rPr lang="ro-RO" sz="1200" b="1" dirty="0" smtClean="0"/>
                        <a:t>, propunerea spre aprobarea Consiliului Profesoral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de </a:t>
                      </a:r>
                      <a:r>
                        <a:rPr lang="ro-RO" sz="1200" b="1" dirty="0" err="1" smtClean="0"/>
                        <a:t>Administraţie</a:t>
                      </a:r>
                      <a:r>
                        <a:rPr lang="ro-RO" sz="1200" b="1" dirty="0" smtClean="0"/>
                        <a:t> Consiliul Profesoral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Consiliul </a:t>
                      </a:r>
                      <a:r>
                        <a:rPr lang="ro-RO" sz="1200" b="1" dirty="0" err="1" smtClean="0"/>
                        <a:t>Administraţie</a:t>
                      </a:r>
                      <a:r>
                        <a:rPr lang="ro-RO" sz="1200" b="1" dirty="0" smtClean="0"/>
                        <a:t> Consiliul Profesoral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Director Coordonatorul pentru programe educative </a:t>
                      </a:r>
                      <a:r>
                        <a:rPr lang="ro-RO" sz="1200" b="1" dirty="0" err="1" smtClean="0"/>
                        <a:t>şcolare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şi</a:t>
                      </a:r>
                      <a:r>
                        <a:rPr lang="ro-RO" sz="1200" b="1" dirty="0" smtClean="0"/>
                        <a:t> </a:t>
                      </a:r>
                      <a:r>
                        <a:rPr lang="ro-RO" sz="1200" b="1" dirty="0" err="1" smtClean="0"/>
                        <a:t>extraşcolare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/>
                        <a:t>Oct.202</a:t>
                      </a:r>
                      <a:r>
                        <a:rPr lang="en-US" sz="1200" b="1" dirty="0" smtClean="0"/>
                        <a:t>2</a:t>
                      </a:r>
                      <a:endParaRPr lang="ro-RO" sz="1200" b="1" dirty="0" smtClean="0"/>
                    </a:p>
                    <a:p>
                      <a:endParaRPr lang="ro-RO" sz="1200" b="1" dirty="0"/>
                    </a:p>
                  </a:txBody>
                  <a:tcPr/>
                </a:tc>
              </a:tr>
              <a:tr h="585404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7. Elaborarea Planului de </a:t>
                      </a:r>
                      <a:r>
                        <a:rPr lang="ro-RO" sz="1200" b="1" dirty="0" err="1" smtClean="0"/>
                        <a:t>activităţi</a:t>
                      </a:r>
                      <a:r>
                        <a:rPr lang="ro-RO" sz="1200" b="1" dirty="0" smtClean="0"/>
                        <a:t> pentru Comitetele de </a:t>
                      </a:r>
                      <a:r>
                        <a:rPr lang="ro-RO" sz="1200" b="1" dirty="0" err="1" smtClean="0"/>
                        <a:t>părinţi</a:t>
                      </a:r>
                      <a:r>
                        <a:rPr lang="ro-RO" sz="1200" b="1" dirty="0" smtClean="0"/>
                        <a:t> pe clasă/ </a:t>
                      </a:r>
                      <a:r>
                        <a:rPr lang="ro-RO" sz="1200" b="1" dirty="0" err="1" smtClean="0"/>
                        <a:t>şcoală</a:t>
                      </a:r>
                      <a:r>
                        <a:rPr lang="ro-RO" sz="1200" b="1" dirty="0" smtClean="0"/>
                        <a:t> 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Comitetele de </a:t>
                      </a:r>
                      <a:r>
                        <a:rPr lang="ro-RO" sz="1200" b="1" dirty="0" err="1" smtClean="0"/>
                        <a:t>părinţi</a:t>
                      </a:r>
                      <a:r>
                        <a:rPr lang="ro-RO" sz="1200" b="1" dirty="0" smtClean="0"/>
                        <a:t> 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Director, </a:t>
                      </a:r>
                      <a:r>
                        <a:rPr lang="ro-RO" sz="1200" b="1" dirty="0" err="1" smtClean="0"/>
                        <a:t>învăţători</a:t>
                      </a:r>
                      <a:r>
                        <a:rPr lang="ro-RO" sz="1200" b="1" dirty="0" smtClean="0"/>
                        <a:t>, </a:t>
                      </a:r>
                      <a:r>
                        <a:rPr lang="ro-RO" sz="1200" b="1" dirty="0" err="1" smtClean="0"/>
                        <a:t>diriginţi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b="1" dirty="0" smtClean="0"/>
                        <a:t>Oct.202</a:t>
                      </a:r>
                      <a:r>
                        <a:rPr lang="en-US" sz="1200" b="1" dirty="0" smtClean="0"/>
                        <a:t>2</a:t>
                      </a:r>
                      <a:endParaRPr lang="ro-RO" sz="1200" b="1" dirty="0" smtClean="0"/>
                    </a:p>
                    <a:p>
                      <a:endParaRPr lang="ro-RO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42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881400"/>
              </p:ext>
            </p:extLst>
          </p:nvPr>
        </p:nvGraphicFramePr>
        <p:xfrm>
          <a:off x="452486" y="326759"/>
          <a:ext cx="8380428" cy="5819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107"/>
                <a:gridCol w="2095107"/>
                <a:gridCol w="2095107"/>
                <a:gridCol w="2095107"/>
              </a:tblGrid>
              <a:tr h="77718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ACTIVITĂŢI </a:t>
                      </a:r>
                    </a:p>
                    <a:p>
                      <a:pPr algn="ctr"/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RESURSE UMANE ŞI INSTITUŢIONALE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RESPONSABILI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1200" dirty="0" smtClean="0"/>
                        <a:t>TERMEN</a:t>
                      </a:r>
                      <a:endParaRPr lang="ro-RO" sz="1200" dirty="0"/>
                    </a:p>
                  </a:txBody>
                  <a:tcPr/>
                </a:tc>
              </a:tr>
              <a:tr h="16807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8. Lectorate cu </a:t>
                      </a:r>
                      <a:r>
                        <a:rPr lang="ro-RO" sz="1200" dirty="0" err="1" smtClean="0"/>
                        <a:t>părinţii</a:t>
                      </a:r>
                      <a:r>
                        <a:rPr lang="ro-RO" sz="1200" dirty="0" smtClean="0"/>
                        <a:t> la nivel de </a:t>
                      </a:r>
                      <a:r>
                        <a:rPr lang="ro-RO" sz="1200" dirty="0" err="1" smtClean="0"/>
                        <a:t>şcoală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la nivelul claselor Comitetele de </a:t>
                      </a:r>
                      <a:r>
                        <a:rPr lang="ro-RO" sz="1200" dirty="0" err="1" smtClean="0"/>
                        <a:t>părinţi</a:t>
                      </a:r>
                      <a:r>
                        <a:rPr lang="ro-RO" sz="1200" dirty="0" smtClean="0"/>
                        <a:t> la nivel de clasă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şcoală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Comitetele de </a:t>
                      </a:r>
                      <a:r>
                        <a:rPr lang="ro-RO" sz="1200" dirty="0" err="1" smtClean="0"/>
                        <a:t>părinţi</a:t>
                      </a:r>
                      <a:r>
                        <a:rPr lang="ro-RO" sz="1200" dirty="0" smtClean="0"/>
                        <a:t> la nivel de clasă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şcoală</a:t>
                      </a:r>
                      <a:endParaRPr lang="ro-RO" sz="1200" dirty="0" smtClean="0"/>
                    </a:p>
                    <a:p>
                      <a:r>
                        <a:rPr lang="ro-RO" sz="1200" dirty="0" smtClean="0"/>
                        <a:t>Director, diriginți, coord. programe și proiecte ed.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diriginți, coord. programe și proiecte </a:t>
                      </a:r>
                      <a:r>
                        <a:rPr lang="ro-RO" sz="1200" dirty="0" err="1" smtClean="0"/>
                        <a:t>ed</a:t>
                      </a:r>
                      <a:r>
                        <a:rPr lang="en-US" sz="1200" dirty="0" err="1" smtClean="0"/>
                        <a:t>ucative</a:t>
                      </a:r>
                      <a:r>
                        <a:rPr lang="ro-RO" sz="1200" dirty="0" smtClean="0"/>
                        <a:t>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 pe parcursul anului </a:t>
                      </a:r>
                      <a:r>
                        <a:rPr lang="ro-RO" sz="1200" dirty="0" err="1" smtClean="0"/>
                        <a:t>şcolar</a:t>
                      </a:r>
                      <a:r>
                        <a:rPr lang="ro-RO" sz="1200" dirty="0" smtClean="0"/>
                        <a:t> 202</a:t>
                      </a:r>
                      <a:r>
                        <a:rPr lang="en-US" sz="1200" dirty="0" smtClean="0"/>
                        <a:t>2</a:t>
                      </a:r>
                      <a:r>
                        <a:rPr lang="ro-RO" sz="1200" dirty="0" smtClean="0"/>
                        <a:t>-202</a:t>
                      </a:r>
                      <a:r>
                        <a:rPr lang="en-US" sz="1200" dirty="0" smtClean="0"/>
                        <a:t>3</a:t>
                      </a:r>
                      <a:endParaRPr lang="ro-RO" sz="1200" dirty="0"/>
                    </a:p>
                  </a:txBody>
                  <a:tcPr/>
                </a:tc>
              </a:tr>
              <a:tr h="16807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9. Încheierea parteneriatelor educative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stabilirea </a:t>
                      </a:r>
                      <a:r>
                        <a:rPr lang="ro-RO" sz="1200" dirty="0" err="1" smtClean="0"/>
                        <a:t>responsabilităţiolor</a:t>
                      </a:r>
                      <a:r>
                        <a:rPr lang="ro-RO" sz="1200" dirty="0" smtClean="0"/>
                        <a:t> în cadrul echipelor de proiect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Consiliul profesoral </a:t>
                      </a:r>
                      <a:r>
                        <a:rPr lang="ro-RO" sz="1200" dirty="0" err="1" smtClean="0"/>
                        <a:t>Reprezentanţi</a:t>
                      </a:r>
                      <a:r>
                        <a:rPr lang="ro-RO" sz="1200" dirty="0" smtClean="0"/>
                        <a:t> primărie, </a:t>
                      </a:r>
                      <a:r>
                        <a:rPr lang="ro-RO" sz="1200" dirty="0" err="1" smtClean="0"/>
                        <a:t>poliţie</a:t>
                      </a:r>
                      <a:r>
                        <a:rPr lang="ro-RO" sz="1200" dirty="0" smtClean="0"/>
                        <a:t>, cabinet medicale, ISU, ONG-uri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coordonatorul programe educative </a:t>
                      </a:r>
                      <a:r>
                        <a:rPr lang="ro-RO" sz="1200" dirty="0" err="1" smtClean="0"/>
                        <a:t>șc.</a:t>
                      </a:r>
                      <a:r>
                        <a:rPr lang="ro-RO" sz="1200" dirty="0" smtClean="0"/>
                        <a:t> și extrașcolare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 pe parcursul anului </a:t>
                      </a:r>
                      <a:r>
                        <a:rPr lang="ro-RO" sz="1200" dirty="0" err="1" smtClean="0"/>
                        <a:t>şcolar</a:t>
                      </a:r>
                      <a:r>
                        <a:rPr lang="ro-RO" sz="1200" dirty="0" smtClean="0"/>
                        <a:t> 202</a:t>
                      </a:r>
                      <a:r>
                        <a:rPr lang="en-US" sz="1200" dirty="0" smtClean="0"/>
                        <a:t>2</a:t>
                      </a:r>
                      <a:r>
                        <a:rPr lang="ro-RO" sz="1200" dirty="0" smtClean="0"/>
                        <a:t>-202</a:t>
                      </a:r>
                      <a:r>
                        <a:rPr lang="en-US" sz="1200" dirty="0" smtClean="0"/>
                        <a:t>3</a:t>
                      </a:r>
                      <a:endParaRPr lang="ro-RO" sz="1200" dirty="0"/>
                    </a:p>
                  </a:txBody>
                  <a:tcPr/>
                </a:tc>
              </a:tr>
              <a:tr h="168077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10. Participarea la manifestări educative, cultural-artistice la nivel local, </a:t>
                      </a:r>
                      <a:r>
                        <a:rPr lang="ro-RO" sz="1200" dirty="0" err="1" smtClean="0"/>
                        <a:t>judeţean</a:t>
                      </a:r>
                      <a:r>
                        <a:rPr lang="ro-RO" sz="1200" dirty="0" smtClean="0"/>
                        <a:t>, regional, </a:t>
                      </a:r>
                      <a:r>
                        <a:rPr lang="ro-RO" sz="1200" dirty="0" err="1" smtClean="0"/>
                        <a:t>national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international</a:t>
                      </a:r>
                      <a:r>
                        <a:rPr lang="ro-RO" sz="1200" dirty="0" smtClean="0"/>
                        <a:t>.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Cadrele didactice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personalul auxiliar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Coordonatorul programe educative, cadrele didactice, personal auxiliar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 pe parcursul anului </a:t>
                      </a:r>
                      <a:r>
                        <a:rPr lang="ro-RO" sz="1200" dirty="0" err="1" smtClean="0"/>
                        <a:t>şcolar</a:t>
                      </a:r>
                      <a:r>
                        <a:rPr lang="ro-RO" sz="1200" dirty="0" smtClean="0"/>
                        <a:t> 202</a:t>
                      </a:r>
                      <a:r>
                        <a:rPr lang="en-US" sz="1200" dirty="0" smtClean="0"/>
                        <a:t>2</a:t>
                      </a:r>
                      <a:r>
                        <a:rPr lang="ro-RO" sz="1200" dirty="0" smtClean="0"/>
                        <a:t>-202</a:t>
                      </a:r>
                      <a:r>
                        <a:rPr lang="en-US" sz="1200" dirty="0" smtClean="0"/>
                        <a:t>3</a:t>
                      </a:r>
                      <a:endParaRPr lang="ro-R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17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/>
          <p:cNvSpPr/>
          <p:nvPr/>
        </p:nvSpPr>
        <p:spPr>
          <a:xfrm>
            <a:off x="150829" y="94269"/>
            <a:ext cx="861609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1400" b="1" dirty="0" err="1" smtClean="0"/>
              <a:t>Modalităţi</a:t>
            </a:r>
            <a:r>
              <a:rPr lang="ro-RO" sz="1400" b="1" dirty="0" smtClean="0"/>
              <a:t> de monitorizare </a:t>
            </a:r>
            <a:r>
              <a:rPr lang="ro-RO" sz="1400" b="1" dirty="0" err="1" smtClean="0"/>
              <a:t>şi</a:t>
            </a:r>
            <a:r>
              <a:rPr lang="ro-RO" sz="1400" b="1" dirty="0" smtClean="0"/>
              <a:t> evaluare a </a:t>
            </a:r>
            <a:r>
              <a:rPr lang="ro-RO" sz="1400" b="1" dirty="0" err="1" smtClean="0"/>
              <a:t>activităţii</a:t>
            </a:r>
            <a:r>
              <a:rPr lang="ro-RO" sz="1400" b="1" dirty="0" smtClean="0"/>
              <a:t> educative </a:t>
            </a:r>
            <a:r>
              <a:rPr lang="ro-RO" sz="1400" b="1" dirty="0" err="1" smtClean="0"/>
              <a:t>extraşcolare</a:t>
            </a:r>
            <a:r>
              <a:rPr lang="ro-RO" sz="1400" b="1" dirty="0" smtClean="0"/>
              <a:t> a elevilor </a:t>
            </a:r>
            <a:endParaRPr lang="en-US" sz="1400" b="1" dirty="0" smtClean="0"/>
          </a:p>
          <a:p>
            <a:r>
              <a:rPr lang="ro-RO" sz="1200" dirty="0" smtClean="0"/>
              <a:t>• Monitorizarea derulării proiectelor de către conducerea </a:t>
            </a:r>
            <a:r>
              <a:rPr lang="ro-RO" sz="1200" dirty="0" err="1" smtClean="0"/>
              <a:t>şcolii</a:t>
            </a:r>
            <a:r>
              <a:rPr lang="ro-RO" sz="1200" dirty="0" smtClean="0"/>
              <a:t>, coordonatorul pentru proiecte </a:t>
            </a:r>
            <a:r>
              <a:rPr lang="ro-RO" sz="1200" dirty="0" err="1" smtClean="0"/>
              <a:t>şi</a:t>
            </a:r>
            <a:r>
              <a:rPr lang="ro-RO" sz="1200" dirty="0" smtClean="0"/>
              <a:t> programe educative, reprezentantul Comisiei pentru Evaluarea </a:t>
            </a:r>
            <a:r>
              <a:rPr lang="ro-RO" sz="1200" dirty="0" err="1" smtClean="0"/>
              <a:t>şi</a:t>
            </a:r>
            <a:r>
              <a:rPr lang="ro-RO" sz="1200" dirty="0" smtClean="0"/>
              <a:t> Asigurarea </a:t>
            </a:r>
            <a:r>
              <a:rPr lang="ro-RO" sz="1200" dirty="0" err="1" smtClean="0"/>
              <a:t>Calităţii</a:t>
            </a:r>
            <a:r>
              <a:rPr lang="ro-RO" sz="1200" dirty="0" smtClean="0"/>
              <a:t>; </a:t>
            </a:r>
            <a:endParaRPr lang="en-US" sz="1200" dirty="0" smtClean="0"/>
          </a:p>
          <a:p>
            <a:r>
              <a:rPr lang="ro-RO" sz="1200" dirty="0" smtClean="0"/>
              <a:t>• Analiza </a:t>
            </a:r>
            <a:r>
              <a:rPr lang="ro-RO" sz="1200" dirty="0" err="1" smtClean="0"/>
              <a:t>activităţii</a:t>
            </a:r>
            <a:r>
              <a:rPr lang="ro-RO" sz="1200" dirty="0" smtClean="0"/>
              <a:t> în cadrul Comitetului Reprezentativ al </a:t>
            </a:r>
            <a:r>
              <a:rPr lang="ro-RO" sz="1200" dirty="0" err="1" smtClean="0"/>
              <a:t>Părinţilor</a:t>
            </a:r>
            <a:r>
              <a:rPr lang="ro-RO" sz="1200" dirty="0" smtClean="0"/>
              <a:t>; </a:t>
            </a:r>
            <a:endParaRPr lang="en-US" sz="1200" dirty="0" smtClean="0"/>
          </a:p>
          <a:p>
            <a:r>
              <a:rPr lang="ro-RO" sz="1200" dirty="0" smtClean="0"/>
              <a:t>• Analiza </a:t>
            </a:r>
            <a:r>
              <a:rPr lang="ro-RO" sz="1200" dirty="0" err="1" smtClean="0"/>
              <a:t>activităţii</a:t>
            </a:r>
            <a:r>
              <a:rPr lang="ro-RO" sz="1200" dirty="0" smtClean="0"/>
              <a:t> în cadrul Consiliului profesoral. </a:t>
            </a:r>
            <a:endParaRPr lang="en-US" sz="1200" dirty="0" smtClean="0"/>
          </a:p>
          <a:p>
            <a:r>
              <a:rPr lang="ro-RO" sz="1200" dirty="0" smtClean="0"/>
              <a:t>• Aprecierea modului de diseminare a bunelor practici în mediul </a:t>
            </a:r>
            <a:r>
              <a:rPr lang="ro-RO" sz="1200" dirty="0" err="1" smtClean="0"/>
              <a:t>educaţional</a:t>
            </a:r>
            <a:r>
              <a:rPr lang="ro-RO" sz="1200" dirty="0" smtClean="0"/>
              <a:t>( articole mass-media, </a:t>
            </a:r>
            <a:r>
              <a:rPr lang="ro-RO" sz="1200" dirty="0" err="1" smtClean="0"/>
              <a:t>publicaţii</a:t>
            </a:r>
            <a:r>
              <a:rPr lang="ro-RO" sz="1200" dirty="0" smtClean="0"/>
              <a:t> on-line, simpozioane, </a:t>
            </a:r>
            <a:r>
              <a:rPr lang="ro-RO" sz="1200" dirty="0" err="1" smtClean="0"/>
              <a:t>conferinţe</a:t>
            </a:r>
            <a:r>
              <a:rPr lang="ro-RO" sz="1200" dirty="0" smtClean="0"/>
              <a:t>, etc)</a:t>
            </a:r>
            <a:endParaRPr lang="en-US" sz="1200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     </a:t>
            </a:r>
          </a:p>
          <a:p>
            <a:pPr algn="ctr"/>
            <a:r>
              <a:rPr lang="en-US" sz="1200" b="1" dirty="0"/>
              <a:t> </a:t>
            </a:r>
            <a:r>
              <a:rPr lang="en-US" sz="1200" b="1" dirty="0" smtClean="0"/>
              <a:t>                   </a:t>
            </a:r>
            <a:r>
              <a:rPr lang="ro-RO" sz="1200" b="1" dirty="0" smtClean="0"/>
              <a:t> ASPECTE CE PRIVESC CONTROLUL ŞI EVALUAREA PROGRAMELOR EDUCATIVE </a:t>
            </a:r>
            <a:endParaRPr lang="ro-RO" sz="1200" b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426999"/>
              </p:ext>
            </p:extLst>
          </p:nvPr>
        </p:nvGraphicFramePr>
        <p:xfrm>
          <a:off x="65988" y="1848594"/>
          <a:ext cx="896489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2820"/>
                <a:gridCol w="2394408"/>
                <a:gridCol w="1875935"/>
                <a:gridCol w="1451729"/>
              </a:tblGrid>
              <a:tr h="451546"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ACTIVITĂŢI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RESURSE UMANE ŞI INSTITUŢIONALE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RESPONSABILI</a:t>
                      </a:r>
                      <a:endParaRPr lang="ro-RO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/>
                        <a:t>TERMEN</a:t>
                      </a:r>
                      <a:endParaRPr lang="ro-RO" sz="1200" b="1" dirty="0"/>
                    </a:p>
                  </a:txBody>
                  <a:tcPr/>
                </a:tc>
              </a:tr>
              <a:tr h="7979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1. Realizarea unor sondaje de opinie în rândul elevilor, a cadrelor didactice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părinţilor</a:t>
                      </a:r>
                      <a:r>
                        <a:rPr lang="ro-RO" sz="1200" dirty="0" smtClean="0"/>
                        <a:t> în scopul identificării </a:t>
                      </a:r>
                      <a:r>
                        <a:rPr lang="ro-RO" sz="1200" dirty="0" err="1" smtClean="0"/>
                        <a:t>priorităţilor</a:t>
                      </a:r>
                      <a:r>
                        <a:rPr lang="ro-RO" sz="1200" dirty="0" smtClean="0"/>
                        <a:t> educative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eficientizarea </a:t>
                      </a:r>
                      <a:r>
                        <a:rPr lang="ro-RO" sz="1200" dirty="0" err="1" smtClean="0"/>
                        <a:t>activităţilor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Comitetul de </a:t>
                      </a:r>
                      <a:r>
                        <a:rPr lang="ro-RO" sz="1200" dirty="0" err="1" smtClean="0"/>
                        <a:t>părinţi</a:t>
                      </a:r>
                      <a:r>
                        <a:rPr lang="ro-RO" sz="1200" dirty="0" smtClean="0"/>
                        <a:t> Diriginți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  Director, diriginți Coordonator proiecte, programe Comisia de calitate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Periodic</a:t>
                      </a:r>
                      <a:endParaRPr lang="ro-RO" sz="1200" dirty="0"/>
                    </a:p>
                  </a:txBody>
                  <a:tcPr/>
                </a:tc>
              </a:tr>
              <a:tr h="7979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2. Întâlniri periodice ale diriginților, înv., educatoarelor, cu coordonatorul pentru proiecte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programe educative pentru găsirea </a:t>
                      </a:r>
                      <a:r>
                        <a:rPr lang="ro-RO" sz="1200" dirty="0" err="1" smtClean="0"/>
                        <a:t>soluţiilor</a:t>
                      </a:r>
                      <a:r>
                        <a:rPr lang="ro-RO" sz="1200" dirty="0" smtClean="0"/>
                        <a:t> optime ale diferitelor aspecte legate de </a:t>
                      </a:r>
                      <a:r>
                        <a:rPr lang="ro-RO" sz="1200" dirty="0" err="1" smtClean="0"/>
                        <a:t>educaţia</a:t>
                      </a:r>
                      <a:r>
                        <a:rPr lang="ro-RO" sz="1200" dirty="0" smtClean="0"/>
                        <a:t> elevilor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Comisia </a:t>
                      </a:r>
                      <a:r>
                        <a:rPr lang="ro-RO" sz="1200" dirty="0" err="1" smtClean="0"/>
                        <a:t>diriginţilor</a:t>
                      </a:r>
                      <a:r>
                        <a:rPr lang="ro-RO" sz="1200" dirty="0" smtClean="0"/>
                        <a:t>, comisii metodice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 Coordonator proiecte, programe Cadre didactice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Periodic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/>
                </a:tc>
              </a:tr>
              <a:tr h="7979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3. Întocmirea portofoliului </a:t>
                      </a:r>
                      <a:r>
                        <a:rPr lang="ro-RO" sz="1200" dirty="0" err="1" smtClean="0"/>
                        <a:t>activităţilor</a:t>
                      </a:r>
                      <a:r>
                        <a:rPr lang="ro-RO" sz="1200" dirty="0" smtClean="0"/>
                        <a:t> educative la nivelul </a:t>
                      </a:r>
                      <a:r>
                        <a:rPr lang="ro-RO" sz="1200" dirty="0" err="1" smtClean="0"/>
                        <a:t>şcolii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Diriginţii</a:t>
                      </a:r>
                      <a:r>
                        <a:rPr lang="ro-RO" sz="1200" dirty="0" smtClean="0"/>
                        <a:t>, înv., educatoare Director Coordonator proiecte, programe </a:t>
                      </a:r>
                      <a:r>
                        <a:rPr lang="ro-RO" sz="1200" dirty="0" err="1" smtClean="0"/>
                        <a:t>Diriginţii</a:t>
                      </a:r>
                      <a:r>
                        <a:rPr lang="ro-RO" sz="1200" dirty="0" smtClean="0"/>
                        <a:t>, , înv., educatoare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Diriginţii</a:t>
                      </a:r>
                      <a:r>
                        <a:rPr lang="ro-RO" sz="1200" dirty="0" smtClean="0"/>
                        <a:t>, , </a:t>
                      </a:r>
                      <a:r>
                        <a:rPr lang="ro-RO" sz="1200" dirty="0" err="1" smtClean="0"/>
                        <a:t>înv</a:t>
                      </a:r>
                      <a:r>
                        <a:rPr lang="ro-RO" sz="1200" dirty="0" smtClean="0"/>
                        <a:t>.,educatoare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Periodic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/>
                </a:tc>
              </a:tr>
              <a:tr h="7979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4. Monitorizarea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valorificarea rezultatelor </a:t>
                      </a:r>
                      <a:r>
                        <a:rPr lang="ro-RO" sz="1200" dirty="0" err="1" smtClean="0"/>
                        <a:t>obţinute</a:t>
                      </a:r>
                      <a:r>
                        <a:rPr lang="ro-RO" sz="1200" dirty="0" smtClean="0"/>
                        <a:t> de elevi la concursurile înscrise în programul de </a:t>
                      </a:r>
                      <a:r>
                        <a:rPr lang="ro-RO" sz="1200" dirty="0" err="1" smtClean="0"/>
                        <a:t>activităţi</a:t>
                      </a:r>
                      <a:r>
                        <a:rPr lang="ro-RO" sz="1200" dirty="0" smtClean="0"/>
                        <a:t>, în procesul de evaluare internă a </a:t>
                      </a:r>
                      <a:r>
                        <a:rPr lang="ro-RO" sz="1200" dirty="0" err="1" smtClean="0"/>
                        <a:t>calităţii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ISJ CEAC Director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Comisia de evaluare și asigurare a </a:t>
                      </a:r>
                      <a:r>
                        <a:rPr lang="ro-RO" sz="1200" dirty="0" err="1" smtClean="0"/>
                        <a:t>calităţii</a:t>
                      </a:r>
                      <a:r>
                        <a:rPr lang="ro-RO" sz="1200" dirty="0" smtClean="0"/>
                        <a:t> (CEAC)</a:t>
                      </a:r>
                    </a:p>
                    <a:p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Periodic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/>
                </a:tc>
              </a:tr>
              <a:tr h="797979"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5. Premierea elevilor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a personalului didactic care au avut rezultate la </a:t>
                      </a:r>
                      <a:r>
                        <a:rPr lang="ro-RO" sz="1200" dirty="0" err="1" smtClean="0"/>
                        <a:t>activitatile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extrascolare</a:t>
                      </a:r>
                      <a:r>
                        <a:rPr lang="ro-RO" sz="1200" dirty="0" smtClean="0"/>
                        <a:t>, concursuri, </a:t>
                      </a:r>
                      <a:r>
                        <a:rPr lang="ro-RO" sz="1200" dirty="0" err="1" smtClean="0"/>
                        <a:t>competitii</a:t>
                      </a:r>
                      <a:r>
                        <a:rPr lang="ro-RO" sz="1200" dirty="0" smtClean="0"/>
                        <a:t>, festivaluri, etc., diseminarea permanentă a rezultatelor obținute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diriginți Consiliul </a:t>
                      </a:r>
                      <a:r>
                        <a:rPr lang="ro-RO" sz="1200" dirty="0" err="1" smtClean="0"/>
                        <a:t>Administraţie</a:t>
                      </a:r>
                      <a:r>
                        <a:rPr lang="ro-RO" sz="1200" dirty="0" smtClean="0"/>
                        <a:t>, 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 Consiliul de </a:t>
                      </a:r>
                      <a:r>
                        <a:rPr lang="ro-RO" sz="1200" dirty="0" err="1" smtClean="0"/>
                        <a:t>Administraţie</a:t>
                      </a:r>
                      <a:r>
                        <a:rPr lang="ro-RO" sz="1200" dirty="0" smtClean="0"/>
                        <a:t>, coordonator </a:t>
                      </a:r>
                      <a:r>
                        <a:rPr lang="ro-RO" sz="1200" dirty="0" err="1" smtClean="0"/>
                        <a:t>activitati</a:t>
                      </a:r>
                      <a:r>
                        <a:rPr lang="ro-RO" sz="1200" dirty="0" smtClean="0"/>
                        <a:t>, proiecte, concursuri</a:t>
                      </a:r>
                      <a:endParaRPr lang="ro-R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Anual Periodic</a:t>
                      </a:r>
                      <a:endParaRPr lang="ro-RO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690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254524" y="169682"/>
            <a:ext cx="8474697" cy="867266"/>
          </a:xfrm>
        </p:spPr>
        <p:txBody>
          <a:bodyPr>
            <a:normAutofit/>
          </a:bodyPr>
          <a:lstStyle/>
          <a:p>
            <a:pPr algn="ctr"/>
            <a:r>
              <a:rPr lang="ro-RO" sz="1600" dirty="0">
                <a:solidFill>
                  <a:schemeClr val="tx1"/>
                </a:solidFill>
              </a:rPr>
              <a:t>ACŢIUNI DE PREVENŢIE ŞI INTERVENŢIE MĂSURI DE OPTIMIZARE A OFERTEI EDUCATIVE </a:t>
            </a:r>
            <a:r>
              <a:rPr lang="ro-RO" sz="1600" dirty="0" smtClean="0">
                <a:solidFill>
                  <a:schemeClr val="tx1"/>
                </a:solidFill>
              </a:rPr>
              <a:t>EXTRAŞCOLARE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ro-RO" sz="1600" dirty="0">
              <a:solidFill>
                <a:schemeClr val="tx1"/>
              </a:solidFill>
            </a:endParaRPr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538325"/>
              </p:ext>
            </p:extLst>
          </p:nvPr>
        </p:nvGraphicFramePr>
        <p:xfrm>
          <a:off x="254524" y="664396"/>
          <a:ext cx="8691512" cy="6047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878"/>
                <a:gridCol w="2908169"/>
                <a:gridCol w="2564091"/>
                <a:gridCol w="1046374"/>
              </a:tblGrid>
              <a:tr h="624428">
                <a:tc rowSpan="8"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Abordarea complementară a dimensiunii curriculare cu cea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cross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-curriculare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şi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extracurriculare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în proiectarea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activităţii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educative.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it-IT" sz="1200" dirty="0" smtClean="0">
                          <a:solidFill>
                            <a:schemeClr val="tx1"/>
                          </a:solidFill>
                        </a:rPr>
                        <a:t>Introducerea şi valorificarea elementului educativ în fiecare unitate de învăţare.</a:t>
                      </a: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it-IT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Denumirea acţiunii/ măsurii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Responsabili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Termen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1244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1.Desfăşurarea orelor de consiliere conform noilor reglementări privind activitatea de consiliere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orientare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Diriginti</a:t>
                      </a:r>
                      <a:r>
                        <a:rPr lang="ro-RO" sz="1200" dirty="0" smtClean="0"/>
                        <a:t>/învățători / educatoare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săptămânal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83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2.Operaţionalizarea </a:t>
                      </a:r>
                      <a:r>
                        <a:rPr lang="ro-RO" sz="1200" dirty="0" err="1" smtClean="0"/>
                        <a:t>activităţilor</a:t>
                      </a:r>
                      <a:r>
                        <a:rPr lang="ro-RO" sz="1200" dirty="0" smtClean="0"/>
                        <a:t> din calendarul propriu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a celor din parteneriate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Coordonator programe/ Responsabili în parteneriate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6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3.Acţiuni de prevenire a absenteismului şi abandonului şcolar, de ameliorare a disciplinei şcolare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Director, cadre didactice 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6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4.Acţiuni de prevenire a consumului de droguri, a </a:t>
                      </a:r>
                      <a:r>
                        <a:rPr lang="ro-RO" sz="1200" dirty="0" err="1" smtClean="0"/>
                        <a:t>delicvenţei</a:t>
                      </a:r>
                      <a:r>
                        <a:rPr lang="ro-RO" sz="1200" dirty="0" smtClean="0"/>
                        <a:t> juvenile, a traficului de </a:t>
                      </a:r>
                      <a:r>
                        <a:rPr lang="ro-RO" sz="1200" dirty="0" err="1" smtClean="0"/>
                        <a:t>persoan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Director Coordonator programe ed. şc. şi extraşc.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permanent</a:t>
                      </a:r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6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5.Acţiuni pentru prevenirea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combaterea </a:t>
                      </a:r>
                      <a:r>
                        <a:rPr lang="ro-RO" sz="1200" dirty="0" err="1" smtClean="0"/>
                        <a:t>violenţei</a:t>
                      </a:r>
                      <a:r>
                        <a:rPr lang="ro-RO" sz="1200" dirty="0" smtClean="0"/>
                        <a:t> în mediul </a:t>
                      </a:r>
                      <a:r>
                        <a:rPr lang="ro-RO" sz="1200" dirty="0" err="1" smtClean="0"/>
                        <a:t>şcolar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Comisia pentru prevenirea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combaterea </a:t>
                      </a:r>
                      <a:r>
                        <a:rPr lang="ro-RO" sz="1200" dirty="0" err="1" smtClean="0"/>
                        <a:t>violenţei</a:t>
                      </a:r>
                      <a:r>
                        <a:rPr lang="ro-RO" sz="1200" dirty="0" smtClean="0"/>
                        <a:t> în mediul </a:t>
                      </a:r>
                      <a:r>
                        <a:rPr lang="ro-RO" sz="1200" dirty="0" err="1" smtClean="0"/>
                        <a:t>şcolar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raportare statistică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268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 smtClean="0"/>
                        <a:t>6.Acţiuni de cinstire a marilor evenimente ale istoriei şi culturii naţionale, europene, mondiale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./</a:t>
                      </a:r>
                      <a:r>
                        <a:rPr lang="ro-RO" sz="1200" dirty="0" err="1" smtClean="0"/>
                        <a:t>diriginţii.învăţători</a:t>
                      </a:r>
                      <a:r>
                        <a:rPr lang="ro-RO" sz="1200" dirty="0" smtClean="0"/>
                        <a:t>, educatoare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conform planificării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3907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7.Acţiuni de </a:t>
                      </a:r>
                      <a:r>
                        <a:rPr lang="ro-RO" sz="1200" dirty="0" err="1" smtClean="0"/>
                        <a:t>însuşire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respectare a normelor de igienă, de prevenire a îmbolnăvirii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Dirigintii</a:t>
                      </a:r>
                      <a:r>
                        <a:rPr lang="ro-RO" sz="1200" dirty="0" smtClean="0"/>
                        <a:t>/învățătorii/ educatoare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conform planificării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3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399221"/>
              </p:ext>
            </p:extLst>
          </p:nvPr>
        </p:nvGraphicFramePr>
        <p:xfrm>
          <a:off x="140677" y="235668"/>
          <a:ext cx="881575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2300"/>
                <a:gridCol w="4111193"/>
                <a:gridCol w="1391961"/>
                <a:gridCol w="1150300"/>
              </a:tblGrid>
              <a:tr h="473415">
                <a:tc rowSpan="6"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Implementarea metodelor activ-participative pentru ridicarea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calităţii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rezultatelor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învăţării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Redimensionarea orei de consiliere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şi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orientare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şcolară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din perspectiva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valenţelor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o-RO" sz="1200" dirty="0" err="1" smtClean="0">
                          <a:solidFill>
                            <a:schemeClr val="tx1"/>
                          </a:solidFill>
                        </a:rPr>
                        <a:t>educaţiei</a:t>
                      </a:r>
                      <a:r>
                        <a:rPr lang="ro-RO" sz="1200" dirty="0" smtClean="0">
                          <a:solidFill>
                            <a:schemeClr val="tx1"/>
                          </a:solidFill>
                        </a:rPr>
                        <a:t> de impact. </a:t>
                      </a: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 smtClean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Denumirea acţiunii/ măsurii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Responsabili 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Termen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5625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8.Acţiuni de cunoaştere şi respectare regulilor de protecţia muncii, a normelor de circulaţie, de prevenire a incendiilor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Dirigintii</a:t>
                      </a:r>
                      <a:r>
                        <a:rPr lang="ro-RO" sz="1200" dirty="0" smtClean="0"/>
                        <a:t>/ </a:t>
                      </a:r>
                      <a:r>
                        <a:rPr lang="ro-RO" sz="1200" dirty="0" err="1" smtClean="0"/>
                        <a:t>învăţătorii</a:t>
                      </a:r>
                      <a:r>
                        <a:rPr lang="ro-RO" sz="1200" dirty="0" smtClean="0"/>
                        <a:t>/educatoarele Director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conform calendarului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694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r>
                        <a:rPr lang="ro-RO" sz="1200" dirty="0" smtClean="0"/>
                        <a:t>.Organizarea de programe specifice pentru - ed. ptr. </a:t>
                      </a:r>
                      <a:r>
                        <a:rPr lang="ro-RO" sz="1200" dirty="0" err="1" smtClean="0"/>
                        <a:t>dezv</a:t>
                      </a:r>
                      <a:r>
                        <a:rPr lang="ro-RO" sz="1200" dirty="0" smtClean="0"/>
                        <a:t>. personală - ed. inter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multiculturală - ed. pentru pace - ed. ptr. drepturile copilului - ed. pentru sănătate - prevenirea abandonului </a:t>
                      </a:r>
                      <a:r>
                        <a:rPr lang="ro-RO" sz="1200" dirty="0" err="1" smtClean="0"/>
                        <a:t>şcolar</a:t>
                      </a:r>
                      <a:r>
                        <a:rPr lang="ro-RO" sz="1200" dirty="0" smtClean="0"/>
                        <a:t> - prevenirea traficului de persoane - prevenirea exploatării - prevenirea </a:t>
                      </a:r>
                      <a:r>
                        <a:rPr lang="ro-RO" sz="1200" dirty="0" err="1" smtClean="0"/>
                        <a:t>violenţei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abuzului asupra copilului prin muncă a copiilor</a:t>
                      </a:r>
                      <a:r>
                        <a:rPr lang="en-US" sz="1200" dirty="0" smtClean="0"/>
                        <a:t> </a:t>
                      </a:r>
                      <a:r>
                        <a:rPr lang="it-IT" sz="1200" dirty="0" smtClean="0"/>
                        <a:t>- promovarea egalităţii de şanse (non-discriminare, grupuri dezavantajate) - ed. ptr. dezvoltarea comunitară - ed. ecologică - ed. prin spor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err="1" smtClean="0"/>
                        <a:t>Diriginti</a:t>
                      </a:r>
                      <a:r>
                        <a:rPr lang="ro-RO" sz="1200" dirty="0" smtClean="0"/>
                        <a:t>/ învățători/educatoare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200" dirty="0" smtClean="0"/>
                        <a:t>conform calendarului</a:t>
                      </a:r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489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0</a:t>
                      </a:r>
                      <a:r>
                        <a:rPr lang="ro-RO" sz="1200" dirty="0" smtClean="0"/>
                        <a:t>.Derularea </a:t>
                      </a:r>
                      <a:r>
                        <a:rPr lang="ro-RO" sz="1200" dirty="0" err="1" smtClean="0"/>
                        <a:t>activităţilor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tradiţionale</a:t>
                      </a:r>
                      <a:r>
                        <a:rPr lang="ro-RO" sz="1200" dirty="0" smtClean="0"/>
                        <a:t> ale </a:t>
                      </a:r>
                      <a:r>
                        <a:rPr lang="ro-RO" sz="1200" dirty="0" err="1" smtClean="0"/>
                        <a:t>şcolii</a:t>
                      </a:r>
                      <a:r>
                        <a:rPr lang="ro-RO" sz="1200" dirty="0" smtClean="0"/>
                        <a:t> Ziua </a:t>
                      </a:r>
                      <a:r>
                        <a:rPr lang="ro-RO" sz="1200" dirty="0" err="1" smtClean="0"/>
                        <a:t>educaţiei</a:t>
                      </a:r>
                      <a:r>
                        <a:rPr lang="ro-RO" sz="1200" dirty="0" smtClean="0"/>
                        <a:t>, Ziua învățătorului, etc.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Director ,Coordonator programe Responsabili activități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permanent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684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1</a:t>
                      </a:r>
                      <a:r>
                        <a:rPr lang="ro-RO" sz="1200" dirty="0" smtClean="0"/>
                        <a:t>. Dezvoltarea parteneriatelor </a:t>
                      </a:r>
                      <a:r>
                        <a:rPr lang="ro-RO" sz="1200" dirty="0" err="1" smtClean="0"/>
                        <a:t>interinstituţionale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200" dirty="0" smtClean="0"/>
                        <a:t>Director, Consiliul de administraţie, Coordonator programe ed. şc. şi extraşc.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conform planificării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534">
                <a:tc vMerge="1"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1</a:t>
                      </a:r>
                      <a:r>
                        <a:rPr lang="en-US" sz="1200" dirty="0" smtClean="0"/>
                        <a:t>2</a:t>
                      </a:r>
                      <a:r>
                        <a:rPr lang="ro-RO" sz="1200" dirty="0" smtClean="0"/>
                        <a:t>.Organizarea de reuniuni de informare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iniţiere</a:t>
                      </a:r>
                      <a:r>
                        <a:rPr lang="ro-RO" sz="1200" dirty="0" smtClean="0"/>
                        <a:t> pentru conceperea, monitorizarea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evaluarea proiectelor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200" dirty="0" smtClean="0"/>
                        <a:t>Coordonator programe ed. </a:t>
                      </a:r>
                      <a:r>
                        <a:rPr lang="ro-RO" sz="1200" dirty="0" err="1" smtClean="0"/>
                        <a:t>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şi</a:t>
                      </a:r>
                      <a:r>
                        <a:rPr lang="ro-RO" sz="1200" dirty="0" smtClean="0"/>
                        <a:t> </a:t>
                      </a:r>
                      <a:r>
                        <a:rPr lang="ro-RO" sz="1200" dirty="0" err="1" smtClean="0"/>
                        <a:t>extraşc</a:t>
                      </a:r>
                      <a:r>
                        <a:rPr lang="ro-RO" sz="1200" dirty="0" smtClean="0"/>
                        <a:t>. </a:t>
                      </a:r>
                      <a:r>
                        <a:rPr lang="ro-RO" sz="1200" dirty="0" err="1" smtClean="0"/>
                        <a:t>Director,diriginte</a:t>
                      </a:r>
                      <a:r>
                        <a:rPr lang="ro-RO" sz="1200" dirty="0" smtClean="0"/>
                        <a:t> clasa a </a:t>
                      </a:r>
                      <a:r>
                        <a:rPr lang="en-US" sz="1200" dirty="0" smtClean="0"/>
                        <a:t>X</a:t>
                      </a:r>
                      <a:r>
                        <a:rPr lang="ro-RO" sz="1200" dirty="0" err="1" smtClean="0"/>
                        <a:t>IIa</a:t>
                      </a:r>
                      <a:r>
                        <a:rPr lang="ro-RO" sz="1200" dirty="0" smtClean="0"/>
                        <a:t> </a:t>
                      </a:r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Noiembrie</a:t>
                      </a:r>
                      <a:r>
                        <a:rPr lang="en-US" sz="1200" baseline="0" dirty="0" smtClean="0"/>
                        <a:t> 2022—Aprilie2023</a:t>
                      </a:r>
                      <a:endParaRPr lang="ro-RO" sz="1200" dirty="0" smtClean="0"/>
                    </a:p>
                    <a:p>
                      <a:endParaRPr lang="ro-RO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446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țetă">
  <a:themeElements>
    <a:clrScheme name="Fațetă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țetă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țetă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492</TotalTime>
  <Words>2691</Words>
  <Application>Microsoft Office PowerPoint</Application>
  <PresentationFormat>Expunere pe ecran (4:3)</PresentationFormat>
  <Paragraphs>319</Paragraphs>
  <Slides>13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Trebuchet MS</vt:lpstr>
      <vt:lpstr>Wingdings 3</vt:lpstr>
      <vt:lpstr>Fațetă</vt:lpstr>
      <vt:lpstr>PLANUL MANAGERIAL AL COORDONATORULUI PENTRU PROIECTE ȘI PROGRAME EDUCATIVE ŞCOLARE ŞI EXTRAŞCOLARE, AN ŞCOLAR 2022-2023</vt:lpstr>
      <vt:lpstr>Prezentare PowerPoint</vt:lpstr>
      <vt:lpstr>Prezentare PowerPoint</vt:lpstr>
      <vt:lpstr>Prezentare PowerPoint</vt:lpstr>
      <vt:lpstr>ACŢIUNI PRELIMINARE DE PROIECTARE ŞI ORGANIZARE PLANUL ANUAL ŞI SEMESTRIAL AL ACTIVITĂŢII EDUCATIVE ȘCOLARE EXTRAŞCOLARE PENTRU ANUL ŞCOLAR 2022-2023</vt:lpstr>
      <vt:lpstr>Prezentare PowerPoint</vt:lpstr>
      <vt:lpstr>Prezentare PowerPoint</vt:lpstr>
      <vt:lpstr>ACŢIUNI DE PREVENŢIE ŞI INTERVENŢIE MĂSURI DE OPTIMIZARE A OFERTEI EDUCATIVE EXTRAŞCOLARE 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Unitate Scolara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PLANUL MANAGERIAL AL COORDONATORULUI PENTRU PROIECTE ȘI PROGRAME EDUCATIVE ŞCOLARE ŞI EXTRAŞCOLARE, AN ŞCOLAR 2022-2023</dc:title>
  <dc:creator>Mihaela Turcu</dc:creator>
  <cp:lastModifiedBy>Mihaela Turcu</cp:lastModifiedBy>
  <cp:revision>28</cp:revision>
  <dcterms:created xsi:type="dcterms:W3CDTF">2022-10-19T07:24:06Z</dcterms:created>
  <dcterms:modified xsi:type="dcterms:W3CDTF">2022-10-25T08:12:17Z</dcterms:modified>
</cp:coreProperties>
</file>